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EF444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Y1</c:v>
                  </c:pt>
                  <c:pt idx="1">
                    <c:v>Y2</c:v>
                  </c:pt>
                  <c:pt idx="2">
                    <c:v>Y3</c:v>
                  </c:pt>
                  <c:pt idx="3">
                    <c:v>Y4</c:v>
                  </c:pt>
                  <c:pt idx="4">
                    <c:v>Y5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600</c:v>
                </c:pt>
                <c:pt idx="1">
                  <c:v>4500</c:v>
                </c:pt>
                <c:pt idx="2">
                  <c:v>18000</c:v>
                </c:pt>
                <c:pt idx="3">
                  <c:v>42000</c:v>
                </c:pt>
                <c:pt idx="4">
                  <c:v>65000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BD5E1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#33415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BD5E1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172A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AutoChain™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Warranty Claim Validation Ledger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3108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Blockchain-enabled OEM dealer network warranty processing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Pre-Seed: $500K | 18-Month Runway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Customers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11887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Tier-1 Auto Suppliers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383280" y="11887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Bosch, Denso, ZF, etc.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852160" y="11887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High-volume manufacturers; OEM-facing; fraud-sensitive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22860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OEM Warranty Divisions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383280" y="22860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Ford, BMW, Toyota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852160" y="22860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budget holders; scale across dealer networks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38328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Dealer Networks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383280" y="33832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 10–50 dealer groups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852160" y="33832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advocates; reduce claim processing time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&amp; Compliance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77240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Warranty regulations: State-specific statutes; Federal Magnuson-Moss Act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privacy: GDPR for EU dealers; CCPA for California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Automotive cybersecurity: UNECE WP.29 (firmware, OTA updates)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Fraud detection: NHTSA oversight; IAAI partnerships for parts tracking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Path: Partner with OEM compliance teams; early cert w/ automotive counsel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Fuel Injector Warranty Claim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1188720"/>
            <a:ext cx="7772400" cy="731520"/>
          </a:xfrm>
          <a:prstGeom prst="rect">
            <a:avLst/>
          </a:prstGeom>
          <a:solidFill>
            <a:srgbClr val="0F172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2344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Customer Files Claim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291840" y="123444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Dealer submits claim via AutoChain mobile app → token issued (state: Claimed)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40080" y="2057400"/>
            <a:ext cx="7772400" cy="731520"/>
          </a:xfrm>
          <a:prstGeom prst="rect">
            <a:avLst/>
          </a:prstGeom>
          <a:solidFill>
            <a:srgbClr val="0F172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210312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Part Serialization Check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91840" y="210312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Bosch OEM signature verified → Part_Verified state; counterfeits rejected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40080" y="2926080"/>
            <a:ext cx="7772400" cy="731520"/>
          </a:xfrm>
          <a:prstGeom prst="rect">
            <a:avLst/>
          </a:prstGeom>
          <a:solidFill>
            <a:srgbClr val="0F172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29718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Coverage Validation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291840" y="297180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layer checks warranty policy → Coverage_Checked state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40080" y="3794760"/>
            <a:ext cx="7772400" cy="731520"/>
          </a:xfrm>
          <a:prstGeom prst="rect">
            <a:avLst/>
          </a:prstGeom>
          <a:solidFill>
            <a:srgbClr val="0F172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84048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Approval &amp; Payment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291840" y="384048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OEM approves → Approved state; payment released → Paid state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90-Day MVP Roadmap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1280160"/>
            <a:ext cx="1097280" cy="3200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801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920240" y="1280160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contract development; Bosch integration kickoff; Dealer app MVP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40080" y="2331720"/>
            <a:ext cx="1097280" cy="3200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33172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920240" y="2331720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complete; 10–20 dealers onboarded; Alpha testing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3383280"/>
            <a:ext cx="1097280" cy="3200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38328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3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920240" y="3383280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launch; Proof-of-value metrics; Series A prep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1188720"/>
            <a:ext cx="7772400" cy="1371600"/>
          </a:xfrm>
          <a:prstGeom prst="rect">
            <a:avLst/>
          </a:prstGeom>
          <a:solidFill>
            <a:srgbClr val="EF4444">
              <a:alpha val="80000"/>
            </a:srgbClr>
          </a:solidFill>
          <a:ln w="25400">
            <a:solidFill>
              <a:srgbClr val="EF44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2801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$500K Pre-Seed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 runway to Series A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&amp; Infrastructure: $250K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&amp; Sales: $150K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Compliance: $100K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Join the Warranty Revolution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2377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DUAL-native blockchain solving a $6B fraud problem in automotive warranty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autochain@company.com | www.autochain.dev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Warranty fraud costs automotive industry </a:t>
            </a:r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$6B annually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7772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Counterfeit parts proliferate through opaque dealer networks—no serialization, no verification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Manual claim processing is slow, fragmented across OEM systems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 deficits between suppliers, dealers, and OEMs block efficient settlement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compliance &amp; audit trails are weak or missing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AutoChain: Tokenized Warranty State Machine on DUAL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5-State Claim Lifecycle: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2011680"/>
            <a:ext cx="1188720" cy="457200"/>
          </a:xfrm>
          <a:prstGeom prst="roundRect">
            <a:avLst>
              <a:gd name="adj" fmla="val 20000"/>
            </a:avLst>
          </a:prstGeom>
          <a:solidFill>
            <a:srgbClr val="EF4444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01168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011680" y="2011680"/>
            <a:ext cx="1188720" cy="457200"/>
          </a:xfrm>
          <a:prstGeom prst="roundRect">
            <a:avLst>
              <a:gd name="adj" fmla="val 20000"/>
            </a:avLst>
          </a:prstGeom>
          <a:solidFill>
            <a:srgbClr val="EF4444"/>
          </a:solidFill>
          <a:ln/>
        </p:spPr>
      </p:sp>
      <p:sp>
        <p:nvSpPr>
          <p:cNvPr id="9" name="Text 7"/>
          <p:cNvSpPr/>
          <p:nvPr/>
        </p:nvSpPr>
        <p:spPr>
          <a:xfrm>
            <a:off x="2011680" y="201168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Part_Verified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83280" y="2011680"/>
            <a:ext cx="1188720" cy="457200"/>
          </a:xfrm>
          <a:prstGeom prst="roundRect">
            <a:avLst>
              <a:gd name="adj" fmla="val 20000"/>
            </a:avLst>
          </a:prstGeom>
          <a:solidFill>
            <a:srgbClr val="EF4444"/>
          </a:solidFill>
          <a:ln/>
        </p:spPr>
      </p:sp>
      <p:sp>
        <p:nvSpPr>
          <p:cNvPr id="11" name="Text 9"/>
          <p:cNvSpPr/>
          <p:nvPr/>
        </p:nvSpPr>
        <p:spPr>
          <a:xfrm>
            <a:off x="3383280" y="201168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Coverage_Checked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54880" y="2011680"/>
            <a:ext cx="1188720" cy="457200"/>
          </a:xfrm>
          <a:prstGeom prst="roundRect">
            <a:avLst>
              <a:gd name="adj" fmla="val 20000"/>
            </a:avLst>
          </a:prstGeom>
          <a:solidFill>
            <a:srgbClr val="EF4444"/>
          </a:solidFill>
          <a:ln/>
        </p:spPr>
      </p:sp>
      <p:sp>
        <p:nvSpPr>
          <p:cNvPr id="13" name="Text 11"/>
          <p:cNvSpPr/>
          <p:nvPr/>
        </p:nvSpPr>
        <p:spPr>
          <a:xfrm>
            <a:off x="4754880" y="201168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26480" y="2011680"/>
            <a:ext cx="1188720" cy="457200"/>
          </a:xfrm>
          <a:prstGeom prst="roundRect">
            <a:avLst>
              <a:gd name="adj" fmla="val 20000"/>
            </a:avLst>
          </a:prstGeom>
          <a:solidFill>
            <a:srgbClr val="EF4444"/>
          </a:solidFill>
          <a:ln/>
        </p:spPr>
      </p:sp>
      <p:sp>
        <p:nvSpPr>
          <p:cNvPr id="15" name="Text 13"/>
          <p:cNvSpPr/>
          <p:nvPr/>
        </p:nvSpPr>
        <p:spPr>
          <a:xfrm>
            <a:off x="6126480" y="201168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Paid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0080" y="2834640"/>
            <a:ext cx="77724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OEM-signed serialization enables counterfeit detection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 broadcasts claim state changes → automatic cascade validation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layer enforces warranty terms &amp; regs in real-time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Degraded Mode: works offline, syncs when network returns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11887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TAM: Automotive Warranty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303520" y="1188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$50B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223760" y="118872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market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Fraud Loss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303520" y="19202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$6B/year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223760" y="19202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for recovery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26517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Parts Authentication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303520" y="26517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223760" y="2651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Adjacent market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0080" y="33832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U.S. Dealers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303520" y="33832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18K+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223760" y="338328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SME + Tier-1 networks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4023360"/>
            <a:ext cx="7772400" cy="822960"/>
          </a:xfrm>
          <a:prstGeom prst="rect">
            <a:avLst/>
          </a:prstGeom>
          <a:solidFill>
            <a:srgbClr val="EF4444">
              <a:alpha val="80000"/>
            </a:srgbClr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4114800"/>
            <a:ext cx="7406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1% of fraud recovery = $60M ARR opportunity at scale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Model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1188720"/>
            <a:ext cx="7772400" cy="822960"/>
          </a:xfrm>
          <a:prstGeom prst="rect">
            <a:avLst/>
          </a:prstGeom>
          <a:solidFill>
            <a:srgbClr val="0F172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2344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Per-Claim Fee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68680" y="146304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$2–5 per validated claim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754880" y="13716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Variable cost recovery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40080" y="2194560"/>
            <a:ext cx="7772400" cy="822960"/>
          </a:xfrm>
          <a:prstGeom prst="rect">
            <a:avLst/>
          </a:prstGeom>
          <a:solidFill>
            <a:srgbClr val="0F172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224028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SaaS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68680" y="246888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$5K–20K/OEM warranty division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754880" y="23774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Predictable recurring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40080" y="3200400"/>
            <a:ext cx="7772400" cy="822960"/>
          </a:xfrm>
          <a:prstGeom prst="rect">
            <a:avLst/>
          </a:prstGeom>
          <a:solidFill>
            <a:srgbClr val="0F172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324612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License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68680" y="347472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pricing for Tier-1 suppliers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754880" y="338328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Volume discount tiers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0080" y="438912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90-Day MVP: 1 OEM or Tier-1 supplier, 10–20 dealerships, 1 part category (e.g., fuel injectors)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11887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1: MVP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017520" y="118872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1–3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754880" y="11887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 with 1 OEM; establish proof-of-value, integrate with legacy warranty system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22860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2: Scaling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017520" y="228600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4–9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54880" y="22860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Tier-1 supplier partnerships; expand to 3–5 part categories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3832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3: Market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017520" y="338328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10–18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54880" y="33832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to dealer networks; build data moat via fraud pattern detection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DUAL-Native Architecture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118872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Mutable State: Claims evolve through state machine transitions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822960" y="196596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Bus: Claim cascade triggers validation workflows automatically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274320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Layer: Warranty terms &amp; regs enforced natively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352044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Serialization: OEM signatures prevent counterfeits; offline resilience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438912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DUAL? Automotive warranty is stateful, event-driven, and regulated—DUAL's mutable tokens + Event Bus + Compliance are built for this.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Financial Projections</a:t>
            </a:r>
            <a:endParaRPr lang="en-US" sz="4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97280"/>
          <a:ext cx="82296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1097280"/>
            <a:ext cx="7772400" cy="731520"/>
          </a:xfrm>
          <a:prstGeom prst="rect">
            <a:avLst/>
          </a:prstGeom>
          <a:solidFill>
            <a:srgbClr val="0F172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4300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Moat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560320" y="1143000"/>
            <a:ext cx="5394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Fraud patterns accumulate → proprietary ML for risk scoring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7772400" cy="731520"/>
          </a:xfrm>
          <a:prstGeom prst="rect">
            <a:avLst/>
          </a:prstGeom>
          <a:solidFill>
            <a:srgbClr val="0F172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201168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First-Mover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560320" y="2011680"/>
            <a:ext cx="5394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Automotive warranty is $50B untapped; pre-blockchain incumbents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40080" y="2834640"/>
            <a:ext cx="7772400" cy="731520"/>
          </a:xfrm>
          <a:prstGeom prst="rect">
            <a:avLst/>
          </a:prstGeom>
          <a:solidFill>
            <a:srgbClr val="0F172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288036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Edge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560320" y="2880360"/>
            <a:ext cx="5394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blockchain with mutable state + native compliance for this use case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40080" y="3703320"/>
            <a:ext cx="7772400" cy="731520"/>
          </a:xfrm>
          <a:prstGeom prst="rect">
            <a:avLst/>
          </a:prstGeom>
          <a:solidFill>
            <a:srgbClr val="0F172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74904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OEM Lock-in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560320" y="3749040"/>
            <a:ext cx="5394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deep in legacy warranty systems; switching cost high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AutoChain - Pre-Seed Pitch Deck</dc:title>
  <dc:subject>PptxGenJS Presentation</dc:subject>
  <dc:creator>AutoChain Team</dc:creator>
  <cp:lastModifiedBy>AutoChain Team</cp:lastModifiedBy>
  <cp:revision>1</cp:revision>
  <dcterms:created xsi:type="dcterms:W3CDTF">2026-04-01T09:02:12Z</dcterms:created>
  <dcterms:modified xsi:type="dcterms:W3CDTF">2026-04-01T09:02:12Z</dcterms:modified>
</cp:coreProperties>
</file>