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notesMasterIdLst>
    <p:notesMasterId r:id="rId17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notesMaster" Target="notesMasters/notesMaster1.xml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20" Type="http://schemas.openxmlformats.org/officeDocument/2006/relationships/theme" Target="theme/theme1.xml"/><Relationship Id="rId2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E276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412480" y="6400800"/>
            <a:ext cx="548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CADCFC"/>
                </a:solidFill>
              </a:rPr>
              <a:t>1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457200" y="1828800"/>
            <a:ext cx="82296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Conditional Trade Instruments</a:t>
            </a:r>
            <a:endParaRPr lang="en-US" sz="4400" dirty="0"/>
          </a:p>
        </p:txBody>
      </p:sp>
      <p:sp>
        <p:nvSpPr>
          <p:cNvPr id="4" name="Text 2"/>
          <p:cNvSpPr/>
          <p:nvPr/>
        </p:nvSpPr>
        <p:spPr>
          <a:xfrm>
            <a:off x="457200" y="3383280"/>
            <a:ext cx="82296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4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$2.5T trade finance gap. Programmable solution.</a:t>
            </a:r>
            <a:endParaRPr lang="en-US" sz="2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E2761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3716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Business Model</a:t>
            </a:r>
            <a:endParaRPr lang="en-US" sz="3600" dirty="0"/>
          </a:p>
        </p:txBody>
      </p:sp>
      <p:sp>
        <p:nvSpPr>
          <p:cNvPr id="4" name="Text 2"/>
          <p:cNvSpPr/>
          <p:nvPr/>
        </p:nvSpPr>
        <p:spPr>
          <a:xfrm>
            <a:off x="8412480" y="137160"/>
            <a:ext cx="548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CADCFC"/>
                </a:solidFill>
              </a:rPr>
              <a:t>10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640080" y="1371600"/>
            <a:ext cx="7863840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6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Platform Fee: 0.5% of instrument value (average $50K → $250 per trade)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640080" y="2377440"/>
            <a:ext cx="7863840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6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Milestone Verification: $100 per milestone (typical 4 milestones = $400)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640080" y="3383280"/>
            <a:ext cx="7863840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6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Compliance Screening: Per-transaction SLA-based fees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640080" y="4389120"/>
            <a:ext cx="7863840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6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 Analytics: Anonymized corridor risk metrics for fintech partners</a:t>
            </a:r>
            <a:endParaRPr lang="en-US" sz="1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E2761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3716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Go-to-Market Strategy</a:t>
            </a:r>
            <a:endParaRPr lang="en-US" sz="3600" dirty="0"/>
          </a:p>
        </p:txBody>
      </p:sp>
      <p:sp>
        <p:nvSpPr>
          <p:cNvPr id="4" name="Text 2"/>
          <p:cNvSpPr/>
          <p:nvPr/>
        </p:nvSpPr>
        <p:spPr>
          <a:xfrm>
            <a:off x="8412480" y="137160"/>
            <a:ext cx="548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CADCFC"/>
                </a:solidFill>
              </a:rPr>
              <a:t>11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640080" y="1371600"/>
            <a:ext cx="7863840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6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Phase 1: High-volume SME corridors (SE Asia → EU, LatAm → US, Africa → EMEA)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640080" y="2377440"/>
            <a:ext cx="7863840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6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Phase 2: Bank &amp; fintech partnerships to embed conditional instruments in RFQ flows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640080" y="3383280"/>
            <a:ext cx="7863840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6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Phase 3: Full supply chain finance—extend to equipment leasing, inventory financing</a:t>
            </a:r>
            <a:endParaRPr lang="en-US" sz="1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E2761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3716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Competitive Landscape</a:t>
            </a:r>
            <a:endParaRPr lang="en-US" sz="3600" dirty="0"/>
          </a:p>
        </p:txBody>
      </p:sp>
      <p:sp>
        <p:nvSpPr>
          <p:cNvPr id="4" name="Text 2"/>
          <p:cNvSpPr/>
          <p:nvPr/>
        </p:nvSpPr>
        <p:spPr>
          <a:xfrm>
            <a:off x="8412480" y="137160"/>
            <a:ext cx="548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CADCFC"/>
                </a:solidFill>
              </a:rPr>
              <a:t>12</a:t>
            </a:r>
            <a:endParaRPr lang="en-US" sz="1000" dirty="0"/>
          </a:p>
        </p:txBody>
      </p:sp>
      <p:graphicFrame>
        <p:nvGraphicFramePr>
          <p:cNvPr id="13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274320" y="1188720"/>
          <a:ext cx="8595360" cy="4846320"/>
        </p:xfrm>
        <a:graphic>
          <a:graphicData uri="http://schemas.openxmlformats.org/drawingml/2006/table">
            <a:tbl>
              <a:tblPr/>
              <a:tblGrid>
                <a:gridCol w="2148840"/>
                <a:gridCol w="2148840"/>
                <a:gridCol w="2148840"/>
                <a:gridCol w="2148840"/>
              </a:tblGrid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Traditional LC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76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Contour/Marco Polo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76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Ethereum Smart Contracts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76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Conditional Instruments (DUAL)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9488"/>
                    </a:solidFill>
                  </a:tcPr>
                </a:tc>
              </a:tr>
              <a:tr h="73152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Speed: 30–40 days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Speed: 7 days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Speed: 1–5 sec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0D948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Speed: &lt;1 sec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3152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Cost: 1–3%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Cost: 0.5–1.5%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Cost: 0.1–0.5%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0D948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Cost: 0.5%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3152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Programmable: No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Programmable: Limited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Programmable: Yes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0D948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Programmable: Yes + native compliance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E2761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3716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Financial Projections</a:t>
            </a:r>
            <a:endParaRPr lang="en-US" sz="3600" dirty="0"/>
          </a:p>
        </p:txBody>
      </p:sp>
      <p:sp>
        <p:nvSpPr>
          <p:cNvPr id="4" name="Text 2"/>
          <p:cNvSpPr/>
          <p:nvPr/>
        </p:nvSpPr>
        <p:spPr>
          <a:xfrm>
            <a:off x="8412480" y="137160"/>
            <a:ext cx="548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CADCFC"/>
                </a:solidFill>
              </a:rPr>
              <a:t>13</a:t>
            </a:r>
            <a:endParaRPr lang="en-US" sz="1000" dirty="0"/>
          </a:p>
        </p:txBody>
      </p:sp>
      <p:sp>
        <p:nvSpPr>
          <p:cNvPr id="5" name="Shape 3"/>
          <p:cNvSpPr/>
          <p:nvPr/>
        </p:nvSpPr>
        <p:spPr>
          <a:xfrm>
            <a:off x="1371600" y="5477256"/>
            <a:ext cx="1097280" cy="9144"/>
          </a:xfrm>
          <a:prstGeom prst="rect">
            <a:avLst/>
          </a:prstGeom>
          <a:solidFill>
            <a:srgbClr val="0D9488"/>
          </a:solidFill>
          <a:ln/>
        </p:spPr>
      </p:sp>
      <p:sp>
        <p:nvSpPr>
          <p:cNvPr id="6" name="Text 4"/>
          <p:cNvSpPr/>
          <p:nvPr/>
        </p:nvSpPr>
        <p:spPr>
          <a:xfrm>
            <a:off x="1371600" y="5577840"/>
            <a:ext cx="1097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Y1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1371600" y="5294376"/>
            <a:ext cx="1097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0D94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$0.2M</a:t>
            </a:r>
            <a:endParaRPr lang="en-US" sz="1000" dirty="0"/>
          </a:p>
        </p:txBody>
      </p:sp>
      <p:sp>
        <p:nvSpPr>
          <p:cNvPr id="8" name="Shape 6"/>
          <p:cNvSpPr/>
          <p:nvPr/>
        </p:nvSpPr>
        <p:spPr>
          <a:xfrm>
            <a:off x="2834640" y="5394960"/>
            <a:ext cx="1097280" cy="91440"/>
          </a:xfrm>
          <a:prstGeom prst="rect">
            <a:avLst/>
          </a:prstGeom>
          <a:solidFill>
            <a:srgbClr val="0D9488"/>
          </a:solidFill>
          <a:ln/>
        </p:spPr>
      </p:sp>
      <p:sp>
        <p:nvSpPr>
          <p:cNvPr id="9" name="Text 7"/>
          <p:cNvSpPr/>
          <p:nvPr/>
        </p:nvSpPr>
        <p:spPr>
          <a:xfrm>
            <a:off x="2834640" y="5577840"/>
            <a:ext cx="1097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Y2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2834640" y="5212080"/>
            <a:ext cx="1097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0D94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$2M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4297680" y="5029200"/>
            <a:ext cx="1097280" cy="457200"/>
          </a:xfrm>
          <a:prstGeom prst="rect">
            <a:avLst/>
          </a:prstGeom>
          <a:solidFill>
            <a:srgbClr val="0D9488"/>
          </a:solidFill>
          <a:ln/>
        </p:spPr>
      </p:sp>
      <p:sp>
        <p:nvSpPr>
          <p:cNvPr id="12" name="Text 10"/>
          <p:cNvSpPr/>
          <p:nvPr/>
        </p:nvSpPr>
        <p:spPr>
          <a:xfrm>
            <a:off x="4297680" y="5577840"/>
            <a:ext cx="1097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Y3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4297680" y="4846320"/>
            <a:ext cx="1097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0D94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$10M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5760720" y="4114800"/>
            <a:ext cx="1097280" cy="1371600"/>
          </a:xfrm>
          <a:prstGeom prst="rect">
            <a:avLst/>
          </a:prstGeom>
          <a:solidFill>
            <a:srgbClr val="0D9488"/>
          </a:solidFill>
          <a:ln/>
        </p:spPr>
      </p:sp>
      <p:sp>
        <p:nvSpPr>
          <p:cNvPr id="15" name="Text 13"/>
          <p:cNvSpPr/>
          <p:nvPr/>
        </p:nvSpPr>
        <p:spPr>
          <a:xfrm>
            <a:off x="5760720" y="5577840"/>
            <a:ext cx="1097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Y4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5760720" y="3931920"/>
            <a:ext cx="1097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0D94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$30M</a:t>
            </a:r>
            <a:endParaRPr lang="en-US" sz="1000" dirty="0"/>
          </a:p>
        </p:txBody>
      </p:sp>
      <p:sp>
        <p:nvSpPr>
          <p:cNvPr id="17" name="Shape 15"/>
          <p:cNvSpPr/>
          <p:nvPr/>
        </p:nvSpPr>
        <p:spPr>
          <a:xfrm>
            <a:off x="7223760" y="2286000"/>
            <a:ext cx="1097280" cy="3200400"/>
          </a:xfrm>
          <a:prstGeom prst="rect">
            <a:avLst/>
          </a:prstGeom>
          <a:solidFill>
            <a:srgbClr val="0D9488"/>
          </a:solidFill>
          <a:ln/>
        </p:spPr>
      </p:sp>
      <p:sp>
        <p:nvSpPr>
          <p:cNvPr id="18" name="Text 16"/>
          <p:cNvSpPr/>
          <p:nvPr/>
        </p:nvSpPr>
        <p:spPr>
          <a:xfrm>
            <a:off x="7223760" y="5577840"/>
            <a:ext cx="1097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Y5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7223760" y="2103120"/>
            <a:ext cx="1097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0D94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$70M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457200" y="1783080"/>
            <a:ext cx="7315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$80M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457200" y="3657600"/>
            <a:ext cx="7315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$40M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E2761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3716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Ask</a:t>
            </a:r>
            <a:endParaRPr lang="en-US" sz="3600" dirty="0"/>
          </a:p>
        </p:txBody>
      </p:sp>
      <p:sp>
        <p:nvSpPr>
          <p:cNvPr id="4" name="Text 2"/>
          <p:cNvSpPr/>
          <p:nvPr/>
        </p:nvSpPr>
        <p:spPr>
          <a:xfrm>
            <a:off x="8412480" y="137160"/>
            <a:ext cx="548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CADCFC"/>
                </a:solidFill>
              </a:rPr>
              <a:t>14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640080" y="1371600"/>
            <a:ext cx="7863840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6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Total raise: $2M seed round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640080" y="2377440"/>
            <a:ext cx="7863840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6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Engineering (40%): $800K – build milestone verification, IoT integration, compliance layer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640080" y="3383280"/>
            <a:ext cx="7863840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6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GTM (30%): $600K – corridor partnerships, bank integrations, SME education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640080" y="4389120"/>
            <a:ext cx="7863840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6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Compliance &amp; Legal (15%): $300K – OFAC, AML, corridors licensing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640080" y="5394960"/>
            <a:ext cx="7863840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6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Reserve (15%): $300K – operating runway</a:t>
            </a:r>
            <a:endParaRPr lang="en-US" sz="1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1E276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412480" y="6400800"/>
            <a:ext cx="548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CADCFC"/>
                </a:solidFill>
              </a:rPr>
              <a:t>15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457200" y="1828800"/>
            <a:ext cx="82296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$2.5 Trillion Gap</a:t>
            </a:r>
            <a:endParaRPr lang="en-US" sz="4400" dirty="0"/>
          </a:p>
        </p:txBody>
      </p:sp>
      <p:sp>
        <p:nvSpPr>
          <p:cNvPr id="4" name="Text 2"/>
          <p:cNvSpPr/>
          <p:nvPr/>
        </p:nvSpPr>
        <p:spPr>
          <a:xfrm>
            <a:off x="457200" y="3383280"/>
            <a:ext cx="82296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4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Programmable instruments. The future of trade finance.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E2761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3716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Problem</a:t>
            </a:r>
            <a:endParaRPr lang="en-US" sz="3600" dirty="0"/>
          </a:p>
        </p:txBody>
      </p:sp>
      <p:sp>
        <p:nvSpPr>
          <p:cNvPr id="4" name="Text 2"/>
          <p:cNvSpPr/>
          <p:nvPr/>
        </p:nvSpPr>
        <p:spPr>
          <a:xfrm>
            <a:off x="8412480" y="137160"/>
            <a:ext cx="548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CADCFC"/>
                </a:solidFill>
              </a:rPr>
              <a:t>2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640080" y="1371600"/>
            <a:ext cx="7863840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6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 $2.5T Trade Finance Gap: SMEs rejected by traditional banks despite creditworthiness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640080" y="2377440"/>
            <a:ext cx="7863840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6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2. Paper-Based Verification: 40-day average settlement, manual document checks, delays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640080" y="3383280"/>
            <a:ext cx="7863840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6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3. Trust Deficit: Counterparty risk across borders, lack of real-time shipment transparency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E2761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3716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Market Catalyst</a:t>
            </a:r>
            <a:endParaRPr lang="en-US" sz="3600" dirty="0"/>
          </a:p>
        </p:txBody>
      </p:sp>
      <p:sp>
        <p:nvSpPr>
          <p:cNvPr id="4" name="Text 2"/>
          <p:cNvSpPr/>
          <p:nvPr/>
        </p:nvSpPr>
        <p:spPr>
          <a:xfrm>
            <a:off x="8412480" y="137160"/>
            <a:ext cx="548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CADCFC"/>
                </a:solidFill>
              </a:rPr>
              <a:t>3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640080" y="1371600"/>
            <a:ext cx="7863840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6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Global trade exceeds $18T+, but $2.5T remains unfunded—leaving SMEs stranded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640080" y="2377440"/>
            <a:ext cx="7863840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6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Digitization wave: ISO 20022 migration, API-first fintech, blockchain maturity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640080" y="3383280"/>
            <a:ext cx="7863840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6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SMEs in emerging markets most underserved: Asia, LatAm, Africa corridors</a:t>
            </a:r>
            <a:endParaRPr lang="en-US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E2761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3716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Solution</a:t>
            </a:r>
            <a:endParaRPr lang="en-US" sz="3600" dirty="0"/>
          </a:p>
        </p:txBody>
      </p:sp>
      <p:sp>
        <p:nvSpPr>
          <p:cNvPr id="4" name="Text 2"/>
          <p:cNvSpPr/>
          <p:nvPr/>
        </p:nvSpPr>
        <p:spPr>
          <a:xfrm>
            <a:off x="8412480" y="137160"/>
            <a:ext cx="548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CADCFC"/>
                </a:solidFill>
              </a:rPr>
              <a:t>4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640080" y="1371600"/>
            <a:ext cx="7863840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6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Trade instruments as programmable DUAL tokens with milestone-gated escrow release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640080" y="2377440"/>
            <a:ext cx="7863840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6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IoT sensors + document verification triggers automatic partial payments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640080" y="3383280"/>
            <a:ext cx="7863840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6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intermediary needed: buyer funds locked, seller gains liquidity on first milestone</a:t>
            </a:r>
            <a:endParaRPr lang="en-US" sz="1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E2761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3716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How It Works</a:t>
            </a:r>
            <a:endParaRPr lang="en-US" sz="3600" dirty="0"/>
          </a:p>
        </p:txBody>
      </p:sp>
      <p:sp>
        <p:nvSpPr>
          <p:cNvPr id="4" name="Text 2"/>
          <p:cNvSpPr/>
          <p:nvPr/>
        </p:nvSpPr>
        <p:spPr>
          <a:xfrm>
            <a:off x="8412480" y="137160"/>
            <a:ext cx="548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CADCFC"/>
                </a:solidFill>
              </a:rPr>
              <a:t>5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640080" y="1371600"/>
            <a:ext cx="7863840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6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 Buyer creates conditional instrument → funds locked in escrow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640080" y="2377440"/>
            <a:ext cx="7863840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6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2. Milestones defined: shipment departure, customs clearance, quality inspection, delivery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640080" y="3383280"/>
            <a:ext cx="7863840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6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3. IoT/document verification triggers automatic partial release of funds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640080" y="4389120"/>
            <a:ext cx="7863840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6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4. Final settlement completed. All logic embedded in the token.</a:t>
            </a:r>
            <a:endParaRPr lang="en-US" sz="1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E2761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3716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DUAL Architecture Fit</a:t>
            </a:r>
            <a:endParaRPr lang="en-US" sz="3600" dirty="0"/>
          </a:p>
        </p:txBody>
      </p:sp>
      <p:sp>
        <p:nvSpPr>
          <p:cNvPr id="4" name="Text 2"/>
          <p:cNvSpPr/>
          <p:nvPr/>
        </p:nvSpPr>
        <p:spPr>
          <a:xfrm>
            <a:off x="8412480" y="137160"/>
            <a:ext cx="548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CADCFC"/>
                </a:solidFill>
              </a:rPr>
              <a:t>6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640080" y="1371600"/>
            <a:ext cx="7863840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6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Asset Layer: Instrument terms, escrow balances, milestone metadata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640080" y="2377440"/>
            <a:ext cx="7863840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6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Logic Layer: Milestone conditions, release rules, settlement automation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640080" y="3383280"/>
            <a:ext cx="7863840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6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Compliance Layer: Sanctions screening (OFAC), AML, corridor whitelisting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640080" y="4389120"/>
            <a:ext cx="7863840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6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Integration Layer: IoT sensors, shipping APIs, customs databases, inspection systems</a:t>
            </a:r>
            <a:endParaRPr lang="en-US" sz="1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E2761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3716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Milestone Verification</a:t>
            </a:r>
            <a:endParaRPr lang="en-US" sz="3600" dirty="0"/>
          </a:p>
        </p:txBody>
      </p:sp>
      <p:sp>
        <p:nvSpPr>
          <p:cNvPr id="4" name="Text 2"/>
          <p:cNvSpPr/>
          <p:nvPr/>
        </p:nvSpPr>
        <p:spPr>
          <a:xfrm>
            <a:off x="8412480" y="137160"/>
            <a:ext cx="548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CADCFC"/>
                </a:solidFill>
              </a:rPr>
              <a:t>7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640080" y="1371600"/>
            <a:ext cx="7863840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6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IoT: GPS confirms shipment location and departure timestamp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640080" y="2377440"/>
            <a:ext cx="7863840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6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Documents: AI-powered bill of lading verification, customs clearance extraction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640080" y="3383280"/>
            <a:ext cx="7863840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6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Quality: Inspection photos + sensor data (temperature, humidity, vibration)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640080" y="4389120"/>
            <a:ext cx="7863840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6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Each milestone = cryptographic proof recorded in the token, immutable</a:t>
            </a:r>
            <a:endParaRPr lang="en-US" sz="1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E2761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3716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Market Size</a:t>
            </a:r>
            <a:endParaRPr lang="en-US" sz="3600" dirty="0"/>
          </a:p>
        </p:txBody>
      </p:sp>
      <p:sp>
        <p:nvSpPr>
          <p:cNvPr id="4" name="Text 2"/>
          <p:cNvSpPr/>
          <p:nvPr/>
        </p:nvSpPr>
        <p:spPr>
          <a:xfrm>
            <a:off x="8412480" y="137160"/>
            <a:ext cx="548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CADCFC"/>
                </a:solidFill>
              </a:rPr>
              <a:t>8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640080" y="1645920"/>
            <a:ext cx="5029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TAM: Trade finance infrastructure modernization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5943600" y="1664208"/>
            <a:ext cx="2560320" cy="274320"/>
          </a:xfrm>
          <a:prstGeom prst="rect">
            <a:avLst/>
          </a:prstGeom>
          <a:solidFill>
            <a:srgbClr val="0D9488"/>
          </a:solidFill>
          <a:ln/>
        </p:spPr>
      </p:sp>
      <p:sp>
        <p:nvSpPr>
          <p:cNvPr id="7" name="Text 5"/>
          <p:cNvSpPr/>
          <p:nvPr/>
        </p:nvSpPr>
        <p:spPr>
          <a:xfrm>
            <a:off x="6583680" y="1645920"/>
            <a:ext cx="16459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D94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$100B+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640080" y="2743200"/>
            <a:ext cx="5029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SAM: Digital trade finance platforms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5943600" y="2761488"/>
            <a:ext cx="768096" cy="274320"/>
          </a:xfrm>
          <a:prstGeom prst="rect">
            <a:avLst/>
          </a:prstGeom>
          <a:solidFill>
            <a:srgbClr val="0D9488"/>
          </a:solidFill>
          <a:ln/>
        </p:spPr>
      </p:sp>
      <p:sp>
        <p:nvSpPr>
          <p:cNvPr id="10" name="Text 8"/>
          <p:cNvSpPr/>
          <p:nvPr/>
        </p:nvSpPr>
        <p:spPr>
          <a:xfrm>
            <a:off x="6583680" y="2743200"/>
            <a:ext cx="16459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D94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$10B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640080" y="3840480"/>
            <a:ext cx="5029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SOM (Year 5): DUAL's corridor focus</a:t>
            </a:r>
            <a:endParaRPr lang="en-US" sz="1300" dirty="0"/>
          </a:p>
        </p:txBody>
      </p:sp>
      <p:sp>
        <p:nvSpPr>
          <p:cNvPr id="12" name="Shape 10"/>
          <p:cNvSpPr/>
          <p:nvPr/>
        </p:nvSpPr>
        <p:spPr>
          <a:xfrm>
            <a:off x="5943600" y="3858768"/>
            <a:ext cx="230429" cy="274320"/>
          </a:xfrm>
          <a:prstGeom prst="rect">
            <a:avLst/>
          </a:prstGeom>
          <a:solidFill>
            <a:srgbClr val="0D9488"/>
          </a:solidFill>
          <a:ln/>
        </p:spPr>
      </p:sp>
      <p:sp>
        <p:nvSpPr>
          <p:cNvPr id="13" name="Text 11"/>
          <p:cNvSpPr/>
          <p:nvPr/>
        </p:nvSpPr>
        <p:spPr>
          <a:xfrm>
            <a:off x="6583680" y="3840480"/>
            <a:ext cx="16459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D94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$300M</a:t>
            </a:r>
            <a:endParaRPr lang="en-US" sz="1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E2761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3716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Traction</a:t>
            </a:r>
            <a:endParaRPr lang="en-US" sz="3600" dirty="0"/>
          </a:p>
        </p:txBody>
      </p:sp>
      <p:sp>
        <p:nvSpPr>
          <p:cNvPr id="4" name="Text 2"/>
          <p:cNvSpPr/>
          <p:nvPr/>
        </p:nvSpPr>
        <p:spPr>
          <a:xfrm>
            <a:off x="8412480" y="137160"/>
            <a:ext cx="548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CADCFC"/>
                </a:solidFill>
              </a:rPr>
              <a:t>9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640080" y="1371600"/>
            <a:ext cx="7863840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6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51.2M tokens issued, 538M transactions, sub-second finality on DUAL network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640080" y="2377440"/>
            <a:ext cx="7863840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6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Enterprise clients already deploying: familiar with programmable tokens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640080" y="3383280"/>
            <a:ext cx="7863840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6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SDK ready for rapid integration; API-first architecture tested in production</a:t>
            </a:r>
            <a:endParaRPr lang="en-US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15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2026-04-01T07:15:39Z</dcterms:created>
  <dcterms:modified xsi:type="dcterms:W3CDTF">2026-04-01T07:15:39Z</dcterms:modified>
</cp:coreProperties>
</file>