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charts/chart1.xml" ContentType="application/vnd.openxmlformats-officedocument.drawingml.chart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charts/chart2.xml" ContentType="application/vnd.openxmlformats-officedocument.drawingml.chart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charts/chart3.xml" ContentType="application/vnd.openxmlformats-officedocument.drawingml.chart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TAM</c:v>
                </c:pt>
              </c:strCache>
            </c:strRef>
          </c:tx>
          <c:spPr>
            <a:solidFill>
              <a:srgbClr val="22C55E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22C55E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Sheet1!$A$2:$A$3</c:f>
              <c:multiLvlStrCache>
                <c:ptCount val="2"/>
                <c:lvl>
                  <c:pt idx="0">
                    <c:v>Demand Response</c:v>
                  </c:pt>
                  <c:pt idx="1">
                    <c:v>Distributed Energy</c:v>
                  </c:pt>
                </c:lvl>
              </c:multiLvlStrCache>
            </c:multiLvl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10</c:v>
                </c:pt>
                <c:pt idx="1">
                  <c:v>100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22C55E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888888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888888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1A2E1A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Revenue</c:v>
                </c:pt>
              </c:strCache>
            </c:strRef>
          </c:tx>
          <c:spPr>
            <a:solidFill>
              <a:srgbClr val="22C55E"/>
            </a:solidFill>
            <a:ln w="38100" cap="flat">
              <a:solidFill>
                <a:srgbClr val="22C55E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22C55E"/>
              </a:solidFill>
              <a:ln w="9525" cap="flat">
                <a:solidFill>
                  <a:srgbClr val="22C55E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Sheet1!$A$2:$A$6</c:f>
              <c:multiLvlStrCache>
                <c:ptCount val="5"/>
                <c:lvl>
                  <c:pt idx="0">
                    <c:v>Y1</c:v>
                  </c:pt>
                  <c:pt idx="1">
                    <c:v>Y2</c:v>
                  </c:pt>
                  <c:pt idx="2">
                    <c:v>Y3</c:v>
                  </c:pt>
                  <c:pt idx="3">
                    <c:v>Y4</c:v>
                  </c:pt>
                  <c:pt idx="4">
                    <c:v>Y5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0.35</c:v>
                </c:pt>
                <c:pt idx="1">
                  <c:v>2.5</c:v>
                </c:pt>
                <c:pt idx="2">
                  <c:v>10</c:v>
                </c:pt>
                <c:pt idx="3">
                  <c:v>22</c:v>
                </c:pt>
                <c:pt idx="4">
                  <c:v>40</c:v>
                </c:pt>
              </c:numCache>
            </c:numRef>
          </c:val>
          <c:smooth val="1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888888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2A4D2A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888888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1A2E1A"/>
    </a:solidFill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Allocation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22C55E"/>
              </a:solidFill>
              <a:effectLst/>
            </c:spPr>
          </c:dPt>
          <c:dPt>
            <c:idx val="1"/>
            <c:bubble3D val="0"/>
            <c:spPr>
              <a:solidFill>
                <a:srgbClr val="86EFAC"/>
              </a:solidFill>
              <a:effectLst/>
            </c:spPr>
          </c:dPt>
          <c:dPt>
            <c:idx val="2"/>
            <c:bubble3D val="0"/>
            <c:spPr>
              <a:solidFill>
                <a:srgbClr val="4ADE80"/>
              </a:solidFill>
              <a:effectLst/>
            </c:spPr>
          </c:dPt>
          <c:dPt>
            <c:idx val="3"/>
            <c:bubble3D val="0"/>
            <c:spPr>
              <a:solidFill>
                <a:srgbClr val="10B981"/>
              </a:solidFill>
              <a:effectLst/>
            </c:spPr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%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Product Dev</c:v>
                </c:pt>
                <c:pt idx="1">
                  <c:v>Sales &amp; Partnerships</c:v>
                </c:pt>
                <c:pt idx="2">
                  <c:v>Operations</c:v>
                </c:pt>
                <c:pt idx="3">
                  <c:v>Buffer</c:v>
                </c:pt>
              </c:strCache>
            </c:strRef>
          </c:cat>
          <c:val>
            <c:numRef>
              <c:f>Sheet1!$B$2:$B$5</c:f>
              <c:numCache>
                <c:ptCount val="4"/>
                <c:pt idx="0">
                  <c:v>45</c:v>
                </c:pt>
                <c:pt idx="1">
                  <c:v>30</c:v>
                </c:pt>
                <c:pt idx="2">
                  <c:v>15</c:v>
                </c:pt>
                <c:pt idx="3">
                  <c:v>10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3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A0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0F1A0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GridFlow™</a:t>
            </a:r>
            <a:endParaRPr lang="en-US" sz="5400" dirty="0"/>
          </a:p>
        </p:txBody>
      </p:sp>
      <p:sp>
        <p:nvSpPr>
          <p:cNvPr id="4" name="Text 2"/>
          <p:cNvSpPr/>
          <p:nvPr/>
        </p:nvSpPr>
        <p:spPr>
          <a:xfrm>
            <a:off x="457200" y="13716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Demand-Response Settlement Ledger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21031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86EF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Verify • Settle • Reconcile DR Events at Scale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457200" y="45720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Pre-Seed Pitch Deck | April 2026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F1A0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Case: Solar+Battery DR Event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73152" cy="3840480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4" name="Text 2"/>
          <p:cNvSpPr/>
          <p:nvPr/>
        </p:nvSpPr>
        <p:spPr>
          <a:xfrm>
            <a:off x="1097280" y="1097280"/>
            <a:ext cx="7589520" cy="3474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Event: CCA calls 100MW peak reduction at 5pm (peak pricing 2x)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Execute: Solar curtailed, battery discharged to offset load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Verify: GridFlow ingests smart meter data, confirms 100MW reduction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Mint: $2,500 credit minted (100MW × $0.025/kWh)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 Settle: Customer receives credit next day; CCA pays GridFlow settlement fee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6. Reconcile: Monthly audit ensures all credits are legitimate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F1A0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Team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73152" cy="3840480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4" name="Text 2"/>
          <p:cNvSpPr/>
          <p:nvPr/>
        </p:nvSpPr>
        <p:spPr>
          <a:xfrm>
            <a:off x="1097280" y="1097280"/>
            <a:ext cx="7589520" cy="3474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Founder &amp; CEO: 10yr energy market ops (CAISO, PG&amp;E DSM)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CTO: 8yr blockchain settlement systems; led payment rails at FinTech startup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Advisors: VPP operator (OhmConnect), CCA director, meter manufacturer (Itron)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F1A0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5-Year Financials</a:t>
            </a:r>
            <a:endParaRPr lang="en-US" sz="36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457200" y="914400"/>
          <a:ext cx="8229600" cy="36576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F1A0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of Funds ($500K Pre-Seed)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73152" cy="3840480"/>
          </a:xfrm>
          <a:prstGeom prst="rect">
            <a:avLst/>
          </a:prstGeom>
          <a:solidFill>
            <a:srgbClr val="22C55E"/>
          </a:solidFill>
          <a:ln/>
        </p:spPr>
      </p:sp>
      <p:graphicFrame>
        <p:nvGraphicFramePr>
          <p:cNvPr id="4" name="Chart 0" descr=""/>
          <p:cNvGraphicFramePr/>
          <p:nvPr/>
        </p:nvGraphicFramePr>
        <p:xfrm>
          <a:off x="1371600" y="1005840"/>
          <a:ext cx="5486400" cy="33832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F1A0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Traction &amp; Risk Mitigation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73152" cy="3840480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4" name="Text 2"/>
          <p:cNvSpPr/>
          <p:nvPr/>
        </p:nvSpPr>
        <p:spPr>
          <a:xfrm>
            <a:off x="1097280" y="1005840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86EF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Current Traction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1097280" y="1325880"/>
            <a:ext cx="384048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LOI from 1 CCA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aggregators in pilot stage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Technical PoC live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212080" y="1005840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86EF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Risks &amp; Mitigants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212080" y="1325880"/>
            <a:ext cx="34747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Regulatory: FERC backing; partner with legal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Adoption: Start 1 CCA; MVP first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Scaling: Build for microservices early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F1A0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0F1A0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Let's Build the Future of DR Settlement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457200" y="16459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GridFlow™: Verify. Settle. Scale.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43891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Contact: hello@gridflow.io | www.gridflow.io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F1A0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Problem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73152" cy="3840480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4" name="Text 2"/>
          <p:cNvSpPr/>
          <p:nvPr/>
        </p:nvSpPr>
        <p:spPr>
          <a:xfrm>
            <a:off x="1097280" y="1097280"/>
            <a:ext cx="758952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Demand response is a $10B+ market, growing 25% YoY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CCAs &amp; VPP operators lack trusted settlement infrastructure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Smart meter data exists but verification &amp; credit minting is manual, opaque, &amp; slow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standardized ledger for DR events → disputes, delays, lower participation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Aggregators spend 40% on compliance; miss revenue opportunities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F1A0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Our Solution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73152" cy="3840480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4" name="Text 2"/>
          <p:cNvSpPr/>
          <p:nvPr/>
        </p:nvSpPr>
        <p:spPr>
          <a:xfrm>
            <a:off x="1097280" y="1005840"/>
            <a:ext cx="7589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GridFlow: Settlement Ledger for DR Events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097280" y="1554480"/>
            <a:ext cx="7589520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86EF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Ingest smart meter data (existing) → Verify DR events → Mint credits → Settle &amp; reconcile</a:t>
            </a:r>
            <a:endParaRPr lang="en-US" sz="1400" dirty="0"/>
          </a:p>
          <a:p>
            <a:pPr indent="0" marL="0">
              <a:buNone/>
            </a:pP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86EF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State machine: Event_Triggered → Verified → Credit_Minted → Settled → Reconciled</a:t>
            </a:r>
            <a:endParaRPr lang="en-US" sz="1400" dirty="0"/>
          </a:p>
          <a:p>
            <a:pPr indent="0" marL="0">
              <a:buNone/>
            </a:pP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86EF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White-label API for CCAs, VPPs, aggregators. Works with existing systems.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F1A0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 Opportunity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73152" cy="3840480"/>
          </a:xfrm>
          <a:prstGeom prst="rect">
            <a:avLst/>
          </a:prstGeom>
          <a:solidFill>
            <a:srgbClr val="22C55E"/>
          </a:solidFill>
          <a:ln/>
        </p:spPr>
      </p:sp>
      <p:graphicFrame>
        <p:nvGraphicFramePr>
          <p:cNvPr id="4" name="Chart 0" descr=""/>
          <p:cNvGraphicFramePr/>
          <p:nvPr/>
        </p:nvGraphicFramePr>
        <p:xfrm>
          <a:off x="1097280" y="1005840"/>
          <a:ext cx="7589520" cy="34747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1A0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MVP &amp; Launch Strategy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73152" cy="3840480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4" name="Text 2"/>
          <p:cNvSpPr/>
          <p:nvPr/>
        </p:nvSpPr>
        <p:spPr>
          <a:xfrm>
            <a:off x="1097280" y="1097280"/>
            <a:ext cx="7589520" cy="3474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MVP: Single CCA (California)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Solar + battery assets, flat peak pricing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Verify DR events from existing meter data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Initial buyers: Local CCA, 1-2 aggregators (partnerships in progress)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Launch: 6 months → Scale to 3 CCAs by Month 12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F1A0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Model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73152" cy="3840480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4" name="Text 2"/>
          <p:cNvSpPr/>
          <p:nvPr/>
        </p:nvSpPr>
        <p:spPr>
          <a:xfrm>
            <a:off x="1097280" y="10058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86EF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Per-Kilowatt-Hour Settlement Fee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1097280" y="132588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$0.01–$0.05/kWh settled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5303520" y="1005840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86EF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SaaS Subscription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303520" y="1325880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$5K–$20K/month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1097280" y="1920240"/>
            <a:ext cx="7589520" cy="2651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Y1 Revenue: $50K–$250K (5M–25M kWh + 1–3 subscriptions)</a:t>
            </a:r>
            <a:endParaRPr lang="en-US" sz="1400" dirty="0"/>
          </a:p>
          <a:p>
            <a:pPr indent="0" marL="0">
              <a:buNone/>
            </a:pP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Customers: CCAs, VPP operators, aggregators (OhmConnect, Voltus)</a:t>
            </a:r>
            <a:endParaRPr lang="en-US" sz="1400" dirty="0"/>
          </a:p>
          <a:p>
            <a:pPr indent="0" marL="0">
              <a:buNone/>
            </a:pP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Path to profitability: Self-sustaining by Month 24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F1A0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Now?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73152" cy="3840480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4" name="Text 2"/>
          <p:cNvSpPr/>
          <p:nvPr/>
        </p:nvSpPr>
        <p:spPr>
          <a:xfrm>
            <a:off x="1097280" y="1097280"/>
            <a:ext cx="7589520" cy="3474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Smart meter adoption is 90%+ in CA; data is available, untapped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New FERC Order 2222 mandates DR aggregation &amp; settlement (2024–2025)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Battery + solar deployment growing 40%/year; demand for flexible resources surging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CCAs scaling from 2 to 6 in CA; each needs settlement infrastructure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First-mover advantage: Standardize DR settlement before consolidation begins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F1A0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Competitive Landscape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73152" cy="3840480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4" name="Text 2"/>
          <p:cNvSpPr/>
          <p:nvPr/>
        </p:nvSpPr>
        <p:spPr>
          <a:xfrm>
            <a:off x="1097280" y="1097280"/>
            <a:ext cx="7589520" cy="3474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direct competitor: Settlement layer is nascent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Aggregators (OhmConnect, Voltus, etc.) focus on customer acquisition, not settlement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Energy market platforms (e.g., blockchain solutions) lack meter verification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GridFlow's advantage: Purpose-built, meter-agnostic, interoperable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F1A0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Product Roadmap (18 Months)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73152" cy="3840480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4" name="Shape 2"/>
          <p:cNvSpPr/>
          <p:nvPr/>
        </p:nvSpPr>
        <p:spPr>
          <a:xfrm>
            <a:off x="548640" y="1097280"/>
            <a:ext cx="2560320" cy="3200400"/>
          </a:xfrm>
          <a:prstGeom prst="rect">
            <a:avLst/>
          </a:prstGeom>
          <a:solidFill>
            <a:srgbClr val="1A2E1A"/>
          </a:solidFill>
          <a:ln w="25400">
            <a:solidFill>
              <a:srgbClr val="22C55E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18872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M1–M6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640080" y="150876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MVP Launch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40080" y="1920240"/>
            <a:ext cx="237744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6EF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CCA onboarding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86EF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Solar+battery verification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86EF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Credit minting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291840" y="1097280"/>
            <a:ext cx="2560320" cy="3200400"/>
          </a:xfrm>
          <a:prstGeom prst="rect">
            <a:avLst/>
          </a:prstGeom>
          <a:solidFill>
            <a:srgbClr val="1A2E1A"/>
          </a:solidFill>
          <a:ln w="25400">
            <a:solidFill>
              <a:srgbClr val="22C55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383280" y="118872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M7–M12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383280" y="150876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Scale to 3 CCAs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3383280" y="1920240"/>
            <a:ext cx="237744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6EF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Multi-asset support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86EF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Aggregator APIs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86EF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ComplianceIntegration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6035040" y="1097280"/>
            <a:ext cx="2560320" cy="3200400"/>
          </a:xfrm>
          <a:prstGeom prst="rect">
            <a:avLst/>
          </a:prstGeom>
          <a:solidFill>
            <a:srgbClr val="1A2E1A"/>
          </a:solidFill>
          <a:ln w="25400">
            <a:solidFill>
              <a:srgbClr val="22C55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126480" y="118872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M13–M18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6126480" y="150876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Multi-State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126480" y="1920240"/>
            <a:ext cx="237744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6EF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TX, NY markets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86EF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Dynamic pricing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86EF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Bilateral trades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GridFlow Pitch Deck</dc:title>
  <dc:subject>PptxGenJS Presentation</dc:subject>
  <dc:creator>GridFlow™</dc:creator>
  <cp:lastModifiedBy>GridFlow™</cp:lastModifiedBy>
  <cp:revision>1</cp:revision>
  <dcterms:created xsi:type="dcterms:W3CDTF">2026-04-01T10:25:54Z</dcterms:created>
  <dcterms:modified xsi:type="dcterms:W3CDTF">2026-04-01T10:25:54Z</dcterms:modified>
</cp:coreProperties>
</file>