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notesMasterIdLst>
    <p:notesMasterId r:id="rId17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notesMaster" Target="notesMasters/notesMaster1.xml"/><Relationship Id="rId18" Type="http://schemas.openxmlformats.org/officeDocument/2006/relationships/presProps" Target="presProps.xml"/><Relationship Id="rId19" Type="http://schemas.openxmlformats.org/officeDocument/2006/relationships/viewProps" Target="viewProps.xml"/><Relationship Id="rId20" Type="http://schemas.openxmlformats.org/officeDocument/2006/relationships/theme" Target="theme/theme1.xml"/><Relationship Id="rId2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A2E1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1371600"/>
            <a:ext cx="82296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6000" b="1" dirty="0">
                <a:solidFill>
                  <a:srgbClr val="84CC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HarvestChain™</a:t>
            </a:r>
            <a:endParaRPr lang="en-US" sz="6000" dirty="0"/>
          </a:p>
        </p:txBody>
      </p:sp>
      <p:sp>
        <p:nvSpPr>
          <p:cNvPr id="3" name="Text 1"/>
          <p:cNvSpPr/>
          <p:nvPr/>
        </p:nvSpPr>
        <p:spPr>
          <a:xfrm>
            <a:off x="457200" y="219456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DUAL Network</a:t>
            </a:r>
            <a:endParaRPr lang="en-US" sz="4400" dirty="0"/>
          </a:p>
        </p:txBody>
      </p:sp>
      <p:sp>
        <p:nvSpPr>
          <p:cNvPr id="4" name="Text 2"/>
          <p:cNvSpPr/>
          <p:nvPr/>
        </p:nvSpPr>
        <p:spPr>
          <a:xfrm>
            <a:off x="457200" y="292608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400" i="1" dirty="0">
                <a:solidFill>
                  <a:srgbClr val="E2E8F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Field-Level Harvest Attestation &amp; Delivery Milestones</a:t>
            </a:r>
            <a:endParaRPr lang="en-US" sz="2400" dirty="0"/>
          </a:p>
        </p:txBody>
      </p:sp>
      <p:sp>
        <p:nvSpPr>
          <p:cNvPr id="5" name="Text 3"/>
          <p:cNvSpPr/>
          <p:nvPr/>
        </p:nvSpPr>
        <p:spPr>
          <a:xfrm>
            <a:off x="457200" y="438912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84CC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Pre-Seed Pitch | April 2026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1A2E1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84CC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5-Year Revenue Projection</a:t>
            </a:r>
            <a:endParaRPr lang="en-US" sz="4000" dirty="0"/>
          </a:p>
        </p:txBody>
      </p:sp>
      <p:graphicFrame>
        <p:nvGraphicFramePr>
          <p:cNvPr id="11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1097280" y="1097280"/>
          <a:ext cx="6949440" cy="2560320"/>
        </p:xfrm>
        <a:graphic>
          <a:graphicData uri="http://schemas.openxmlformats.org/drawingml/2006/table">
            <a:tbl>
              <a:tblPr/>
              <a:tblGrid>
                <a:gridCol w="2316480"/>
                <a:gridCol w="2316480"/>
                <a:gridCol w="2316480"/>
              </a:tblGrid>
              <a:tr h="42672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84CC16"/>
                          </a:solidFill>
                        </a:rPr>
                        <a:t>Year</a:t>
                      </a:r>
                      <a:endParaRPr lang="en-US" sz="12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84CC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4CC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4CC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4CC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84CC16"/>
                          </a:solidFill>
                        </a:rPr>
                        <a:t>Revenue</a:t>
                      </a:r>
                      <a:endParaRPr lang="en-US" sz="12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84CC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4CC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4CC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4CC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84CC16"/>
                          </a:solidFill>
                        </a:rPr>
                        <a:t>Contracts</a:t>
                      </a:r>
                      <a:endParaRPr lang="en-US" sz="12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84CC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4CC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4CC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4CC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672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Y1</a:t>
                      </a:r>
                      <a:endParaRPr lang="en-US" sz="12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84CC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4CC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4CC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4CC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72A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$50K–$100K</a:t>
                      </a:r>
                      <a:endParaRPr lang="en-US" sz="12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84CC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4CC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4CC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4CC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72A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200–500</a:t>
                      </a:r>
                      <a:endParaRPr lang="en-US" sz="12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84CC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4CC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4CC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4CC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72A"/>
                    </a:solidFill>
                  </a:tcPr>
                </a:tc>
              </a:tr>
              <a:tr h="42672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Y2</a:t>
                      </a:r>
                      <a:endParaRPr lang="en-US" sz="12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84CC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4CC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4CC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4CC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72A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$500K–$1M</a:t>
                      </a:r>
                      <a:endParaRPr lang="en-US" sz="12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84CC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4CC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4CC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4CC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72A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2K–5K</a:t>
                      </a:r>
                      <a:endParaRPr lang="en-US" sz="12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84CC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4CC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4CC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4CC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72A"/>
                    </a:solidFill>
                  </a:tcPr>
                </a:tc>
              </a:tr>
              <a:tr h="42672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Y3</a:t>
                      </a:r>
                      <a:endParaRPr lang="en-US" sz="12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84CC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4CC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4CC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4CC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72A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$3M–$5M</a:t>
                      </a:r>
                      <a:endParaRPr lang="en-US" sz="12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84CC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4CC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4CC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4CC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72A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10K–20K</a:t>
                      </a:r>
                      <a:endParaRPr lang="en-US" sz="12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84CC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4CC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4CC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4CC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72A"/>
                    </a:solidFill>
                  </a:tcPr>
                </a:tc>
              </a:tr>
              <a:tr h="42672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Y4</a:t>
                      </a:r>
                      <a:endParaRPr lang="en-US" sz="12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84CC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4CC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4CC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4CC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72A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$15M–$25M</a:t>
                      </a:r>
                      <a:endParaRPr lang="en-US" sz="12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84CC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4CC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4CC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4CC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72A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50K–80K</a:t>
                      </a:r>
                      <a:endParaRPr lang="en-US" sz="12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84CC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4CC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4CC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4CC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72A"/>
                    </a:solidFill>
                  </a:tcPr>
                </a:tc>
              </a:tr>
              <a:tr h="42672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Y5</a:t>
                      </a:r>
                      <a:endParaRPr lang="en-US" sz="12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84CC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4CC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4CC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4CC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72A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$35M+</a:t>
                      </a:r>
                      <a:endParaRPr lang="en-US" sz="12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84CC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4CC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4CC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4CC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72A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150K+</a:t>
                      </a:r>
                      <a:endParaRPr lang="en-US" sz="12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84CC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4CC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4CC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4CC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72A"/>
                    </a:solidFill>
                  </a:tcPr>
                </a:tc>
              </a:tr>
            </a:tbl>
          </a:graphicData>
        </a:graphic>
      </p:graphicFrame>
      <p:sp>
        <p:nvSpPr>
          <p:cNvPr id="4" name="Text 1"/>
          <p:cNvSpPr/>
          <p:nvPr/>
        </p:nvSpPr>
        <p:spPr>
          <a:xfrm>
            <a:off x="914400" y="3931920"/>
            <a:ext cx="7315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i="1" dirty="0">
                <a:solidFill>
                  <a:srgbClr val="E2E8F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Assumes SaaS adoption + per-contract expansion; conservative unit economics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1A2E1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84CC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Pre-Seed Raise: $500K</a:t>
            </a:r>
            <a:endParaRPr lang="en-US" sz="4000" dirty="0"/>
          </a:p>
        </p:txBody>
      </p:sp>
      <p:graphicFrame>
        <p:nvGraphicFramePr>
          <p:cNvPr id="12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1097280" y="1097280"/>
          <a:ext cx="6949440" cy="2377440"/>
        </p:xfrm>
        <a:graphic>
          <a:graphicData uri="http://schemas.openxmlformats.org/drawingml/2006/table">
            <a:tbl>
              <a:tblPr/>
              <a:tblGrid>
                <a:gridCol w="3474720"/>
                <a:gridCol w="3474720"/>
              </a:tblGrid>
              <a:tr h="475488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84CC16"/>
                          </a:solidFill>
                        </a:rPr>
                        <a:t>Use of Funds</a:t>
                      </a:r>
                      <a:endParaRPr lang="en-US" sz="12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84CC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4CC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4CC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4CC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84CC16"/>
                          </a:solidFill>
                        </a:rPr>
                        <a:t>Allocation</a:t>
                      </a:r>
                      <a:endParaRPr lang="en-US" sz="12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84CC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4CC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4CC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4CC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75488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Engineering (blockchain + mobile)</a:t>
                      </a:r>
                      <a:endParaRPr lang="en-US" sz="12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84CC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4CC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4CC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4CC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72A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40% ($200K)</a:t>
                      </a:r>
                      <a:endParaRPr lang="en-US" sz="12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84CC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4CC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4CC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4CC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72A"/>
                    </a:solidFill>
                  </a:tcPr>
                </a:tc>
              </a:tr>
              <a:tr h="475488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Pilot &amp; customer acquisition</a:t>
                      </a:r>
                      <a:endParaRPr lang="en-US" sz="12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84CC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4CC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4CC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4CC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72A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30% ($150K)</a:t>
                      </a:r>
                      <a:endParaRPr lang="en-US" sz="12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84CC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4CC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4CC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4CC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72A"/>
                    </a:solidFill>
                  </a:tcPr>
                </a:tc>
              </a:tr>
              <a:tr h="475488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Operations &amp; compliance</a:t>
                      </a:r>
                      <a:endParaRPr lang="en-US" sz="12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84CC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4CC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4CC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4CC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72A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20% ($100K)</a:t>
                      </a:r>
                      <a:endParaRPr lang="en-US" sz="12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84CC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4CC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4CC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4CC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72A"/>
                    </a:solidFill>
                  </a:tcPr>
                </a:tc>
              </a:tr>
              <a:tr h="475488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Runway reserve</a:t>
                      </a:r>
                      <a:endParaRPr lang="en-US" sz="12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84CC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4CC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4CC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4CC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72A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10% ($50K)</a:t>
                      </a:r>
                      <a:endParaRPr lang="en-US" sz="12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84CC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4CC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4CC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4CC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72A"/>
                    </a:solidFill>
                  </a:tcPr>
                </a:tc>
              </a:tr>
            </a:tbl>
          </a:graphicData>
        </a:graphic>
      </p:graphicFrame>
      <p:sp>
        <p:nvSpPr>
          <p:cNvPr id="4" name="Text 1"/>
          <p:cNvSpPr/>
          <p:nvPr/>
        </p:nvSpPr>
        <p:spPr>
          <a:xfrm>
            <a:off x="914400" y="3840480"/>
            <a:ext cx="7315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i="1" dirty="0">
                <a:solidFill>
                  <a:srgbClr val="E2E8F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Runway: 18 months to Series A (post-MVP + early traction)</a:t>
            </a:r>
            <a:endParaRPr lang="en-US" sz="16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1A2E1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84CC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Team</a:t>
            </a:r>
            <a:endParaRPr lang="en-US" sz="4000" dirty="0"/>
          </a:p>
        </p:txBody>
      </p:sp>
      <p:sp>
        <p:nvSpPr>
          <p:cNvPr id="3" name="Text 1"/>
          <p:cNvSpPr/>
          <p:nvPr/>
        </p:nvSpPr>
        <p:spPr>
          <a:xfrm>
            <a:off x="914400" y="1097280"/>
            <a:ext cx="7315200" cy="2926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CEO: AgTech operator + commodity trading background (10+ years)</a:t>
            </a:r>
            <a:endParaRPr lang="en-US" sz="1700" dirty="0"/>
          </a:p>
          <a:p>
            <a:pPr marL="342900" indent="-342900">
              <a:buSzPct val="100000"/>
              <a:buChar char="•"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CTO: Blockchain engineer (Ethereum validator + DeFi experience)</a:t>
            </a:r>
            <a:endParaRPr lang="en-US" sz="1700" dirty="0"/>
          </a:p>
          <a:p>
            <a:pPr marL="342900" indent="-342900">
              <a:buSzPct val="100000"/>
              <a:buChar char="•"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COO: Supply chain &amp; farming expertise (contract farming platform veteran)</a:t>
            </a:r>
            <a:endParaRPr lang="en-US" sz="1700" dirty="0"/>
          </a:p>
          <a:p>
            <a:pPr marL="342900" indent="-342900">
              <a:buSzPct val="100000"/>
              <a:buChar char="•"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Advisors: Commodity traders, crop insurance underwriters, regulatory consultants</a:t>
            </a:r>
            <a:endParaRPr lang="en-US" sz="1700" dirty="0"/>
          </a:p>
        </p:txBody>
      </p:sp>
      <p:sp>
        <p:nvSpPr>
          <p:cNvPr id="4" name="Text 2"/>
          <p:cNvSpPr/>
          <p:nvPr/>
        </p:nvSpPr>
        <p:spPr>
          <a:xfrm>
            <a:off x="914400" y="4297680"/>
            <a:ext cx="7315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i="1" dirty="0">
                <a:solidFill>
                  <a:srgbClr val="E2E8F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Hiring plan: 2 full-time engineers; 1 farmer onboarding specialist by month 3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1A2E1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84CC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Key Risks &amp; Mitigation</a:t>
            </a:r>
            <a:endParaRPr lang="en-US" sz="4000" dirty="0"/>
          </a:p>
        </p:txBody>
      </p:sp>
      <p:graphicFrame>
        <p:nvGraphicFramePr>
          <p:cNvPr id="1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640080" y="1097280"/>
          <a:ext cx="7863840" cy="2926080"/>
        </p:xfrm>
        <a:graphic>
          <a:graphicData uri="http://schemas.openxmlformats.org/drawingml/2006/table">
            <a:tbl>
              <a:tblPr/>
              <a:tblGrid>
                <a:gridCol w="3931920"/>
                <a:gridCol w="3931920"/>
              </a:tblGrid>
              <a:tr h="585216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84CC16"/>
                          </a:solidFill>
                        </a:rPr>
                        <a:t>Risk</a:t>
                      </a:r>
                      <a:endParaRPr lang="en-US" sz="12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84CC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4CC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4CC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4CC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84CC16"/>
                          </a:solidFill>
                        </a:rPr>
                        <a:t>Mitigation</a:t>
                      </a:r>
                      <a:endParaRPr lang="en-US" sz="12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84CC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4CC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4CC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4CC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85216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Farmer adoption friction</a:t>
                      </a:r>
                      <a:endParaRPr lang="en-US" sz="12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84CC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4CC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4CC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4CC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72A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SMS + offline attestation; no app download</a:t>
                      </a:r>
                      <a:endParaRPr lang="en-US" sz="12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84CC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4CC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4CC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4CC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72A"/>
                    </a:solidFill>
                  </a:tcPr>
                </a:tc>
              </a:tr>
              <a:tr h="585216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Trader skepticism of blockchain</a:t>
                      </a:r>
                      <a:endParaRPr lang="en-US" sz="12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84CC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4CC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4CC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4CC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72A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White-label SaaS; attestation records (not tokens) highlighted</a:t>
                      </a:r>
                      <a:endParaRPr lang="en-US" sz="12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84CC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4CC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4CC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4CC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72A"/>
                    </a:solidFill>
                  </a:tcPr>
                </a:tc>
              </a:tr>
              <a:tr h="585216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Regulatory uncertainty</a:t>
                      </a:r>
                      <a:endParaRPr lang="en-US" sz="12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84CC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4CC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4CC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4CC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72A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Partner with legal; attestation SaaS is not DeFi or custody</a:t>
                      </a:r>
                      <a:endParaRPr lang="en-US" sz="12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84CC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4CC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4CC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4CC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72A"/>
                    </a:solidFill>
                  </a:tcPr>
                </a:tc>
              </a:tr>
              <a:tr h="585216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Weather/crop failure</a:t>
                      </a:r>
                      <a:endParaRPr lang="en-US" sz="12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84CC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4CC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4CC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4CC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72A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MVP focuses on delivery milestones, not yield; orthogonal to risk</a:t>
                      </a:r>
                      <a:endParaRPr lang="en-US" sz="12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84CC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4CC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4CC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4CC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72A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1A2E1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1645920"/>
            <a:ext cx="82296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400" b="1" dirty="0">
                <a:solidFill>
                  <a:srgbClr val="84CC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HarvestChain: Bringing Transparency to Contract Farming</a:t>
            </a:r>
            <a:endParaRPr lang="en-US" sz="4400" dirty="0"/>
          </a:p>
        </p:txBody>
      </p:sp>
      <p:sp>
        <p:nvSpPr>
          <p:cNvPr id="3" name="Text 1"/>
          <p:cNvSpPr/>
          <p:nvPr/>
        </p:nvSpPr>
        <p:spPr>
          <a:xfrm>
            <a:off x="457200" y="256032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$500K Pre-Seed | Series A Follow-On | $25B Market Opportunity</a:t>
            </a:r>
            <a:endParaRPr lang="en-US" sz="2000" dirty="0"/>
          </a:p>
        </p:txBody>
      </p:sp>
      <p:sp>
        <p:nvSpPr>
          <p:cNvPr id="4" name="Text 2"/>
          <p:cNvSpPr/>
          <p:nvPr/>
        </p:nvSpPr>
        <p:spPr>
          <a:xfrm>
            <a:off x="457200" y="347472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E2E8F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Let's talk.</a:t>
            </a:r>
            <a:endParaRPr lang="en-US" sz="1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1A2E1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84CC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Appendix: Tokenomics (Future Roadmap)</a:t>
            </a:r>
            <a:endParaRPr lang="en-US" sz="3600" dirty="0"/>
          </a:p>
        </p:txBody>
      </p:sp>
      <p:sp>
        <p:nvSpPr>
          <p:cNvPr id="3" name="Text 1"/>
          <p:cNvSpPr/>
          <p:nvPr/>
        </p:nvSpPr>
        <p:spPr>
          <a:xfrm>
            <a:off x="640080" y="1005840"/>
            <a:ext cx="78638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Token Use Cases (Post MVP):</a:t>
            </a:r>
            <a:endParaRPr lang="en-US" sz="1800" dirty="0"/>
          </a:p>
        </p:txBody>
      </p:sp>
      <p:sp>
        <p:nvSpPr>
          <p:cNvPr id="4" name="Text 2"/>
          <p:cNvSpPr/>
          <p:nvPr/>
        </p:nvSpPr>
        <p:spPr>
          <a:xfrm>
            <a:off x="914400" y="1554480"/>
            <a:ext cx="7315200" cy="21031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500" dirty="0">
                <a:solidFill>
                  <a:srgbClr val="E2E8F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Network settlement token (farmer → trader payment layer)</a:t>
            </a:r>
            <a:endParaRPr lang="en-US" sz="1500" dirty="0"/>
          </a:p>
          <a:p>
            <a:pPr marL="342900" indent="-342900">
              <a:buSzPct val="100000"/>
              <a:buChar char="•"/>
            </a:pPr>
            <a:r>
              <a:rPr lang="en-US" sz="1500" dirty="0">
                <a:solidFill>
                  <a:srgbClr val="E2E8F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Staking: Farmer attestation bonds (slash on fraud)</a:t>
            </a:r>
            <a:endParaRPr lang="en-US" sz="1500" dirty="0"/>
          </a:p>
          <a:p>
            <a:pPr marL="342900" indent="-342900">
              <a:buSzPct val="100000"/>
              <a:buChar char="•"/>
            </a:pPr>
            <a:r>
              <a:rPr lang="en-US" sz="1500" dirty="0">
                <a:solidFill>
                  <a:srgbClr val="E2E8F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Governance: Farmer co-ops + traders vote on commodity standards</a:t>
            </a:r>
            <a:endParaRPr lang="en-US" sz="1500" dirty="0"/>
          </a:p>
          <a:p>
            <a:pPr marL="342900" indent="-342900">
              <a:buSzPct val="100000"/>
              <a:buChar char="•"/>
            </a:pPr>
            <a:r>
              <a:rPr lang="en-US" sz="1500" dirty="0">
                <a:solidFill>
                  <a:srgbClr val="E2E8F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Reserve currency for cross-border commodity settlement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914400" y="3931920"/>
            <a:ext cx="7315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i="1" dirty="0">
                <a:solidFill>
                  <a:srgbClr val="84CC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Not in MVP scope; enables future commodities + geographies + settlement layers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1A2E1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84CC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Problem: Opaque Contract Farming</a:t>
            </a:r>
            <a:endParaRPr lang="en-US" sz="4000" dirty="0"/>
          </a:p>
        </p:txBody>
      </p:sp>
      <p:sp>
        <p:nvSpPr>
          <p:cNvPr id="3" name="Text 1"/>
          <p:cNvSpPr/>
          <p:nvPr/>
        </p:nvSpPr>
        <p:spPr>
          <a:xfrm>
            <a:off x="914400" y="1097280"/>
            <a:ext cx="7315200" cy="3200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No real-time proof of planting, growth, or harvest</a:t>
            </a:r>
            <a:endParaRPr lang="en-US" sz="1800" dirty="0"/>
          </a:p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Commodity traders cannot verify delivery milestones</a:t>
            </a:r>
            <a:endParaRPr lang="en-US" sz="1800" dirty="0"/>
          </a:p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Farmers lack proof of performance for insurance/credit</a:t>
            </a:r>
            <a:endParaRPr lang="en-US" sz="1800" dirty="0"/>
          </a:p>
          <a:p>
            <a:pPr marL="342900" indent="-342900">
              <a:buSzPct val="100000"/>
              <a:buChar char="•"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Disputes cause payment delays; supply chain opacity limits financing</a:t>
            </a:r>
            <a:endParaRPr lang="en-US" sz="1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1A2E1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84CC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TAM: $10T Commodity Trading + $25B AgTech</a:t>
            </a:r>
            <a:endParaRPr lang="en-US" sz="40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1371600" y="1188720"/>
          <a:ext cx="6400800" cy="2560320"/>
        </p:xfrm>
        <a:graphic>
          <a:graphicData uri="http://schemas.openxmlformats.org/drawingml/2006/table">
            <a:tbl>
              <a:tblPr/>
              <a:tblGrid>
                <a:gridCol w="3200400"/>
                <a:gridCol w="3200400"/>
              </a:tblGrid>
              <a:tr h="64008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84CC16"/>
                          </a:solidFill>
                        </a:rPr>
                        <a:t>Market</a:t>
                      </a:r>
                      <a:endParaRPr lang="en-US" sz="12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84CC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4CC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4CC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4CC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84CC16"/>
                          </a:solidFill>
                        </a:rPr>
                        <a:t>2024 Size</a:t>
                      </a:r>
                      <a:endParaRPr lang="en-US" sz="12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84CC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4CC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4CC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4CC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4008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Global Commodity Trading</a:t>
                      </a:r>
                      <a:endParaRPr lang="en-US" sz="12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84CC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4CC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4CC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4CC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72A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$10 Trillion</a:t>
                      </a:r>
                      <a:endParaRPr lang="en-US" sz="12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84CC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4CC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4CC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4CC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72A"/>
                    </a:solidFill>
                  </a:tcPr>
                </a:tc>
              </a:tr>
              <a:tr h="64008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Agriculture Technology</a:t>
                      </a:r>
                      <a:endParaRPr lang="en-US" sz="12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84CC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4CC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4CC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4CC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72A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$25 Billion</a:t>
                      </a:r>
                      <a:endParaRPr lang="en-US" sz="12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84CC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4CC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4CC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4CC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72A"/>
                    </a:solidFill>
                  </a:tcPr>
                </a:tc>
              </a:tr>
              <a:tr h="64008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Contract Farming Platforms</a:t>
                      </a:r>
                      <a:endParaRPr lang="en-US" sz="12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84CC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4CC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4CC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4CC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72A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$2-3 Billion</a:t>
                      </a:r>
                      <a:endParaRPr lang="en-US" sz="12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84CC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4CC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4CC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4CC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72A"/>
                    </a:solidFill>
                  </a:tcPr>
                </a:tc>
              </a:tr>
            </a:tbl>
          </a:graphicData>
        </a:graphic>
      </p:graphicFrame>
      <p:sp>
        <p:nvSpPr>
          <p:cNvPr id="4" name="Text 1"/>
          <p:cNvSpPr/>
          <p:nvPr/>
        </p:nvSpPr>
        <p:spPr>
          <a:xfrm>
            <a:off x="914400" y="3931920"/>
            <a:ext cx="7315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i="1" dirty="0">
                <a:solidFill>
                  <a:srgbClr val="E2E8F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Initial SAM: $50-100M (attestation SaaS for 500+ largest traders)</a:t>
            </a:r>
            <a:endParaRPr lang="en-US" sz="16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1A2E1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84CC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Solution: Tokenized Harvest Milestones</a:t>
            </a:r>
            <a:endParaRPr lang="en-US" sz="4000" dirty="0"/>
          </a:p>
        </p:txBody>
      </p:sp>
      <p:sp>
        <p:nvSpPr>
          <p:cNvPr id="3" name="Text 1"/>
          <p:cNvSpPr/>
          <p:nvPr/>
        </p:nvSpPr>
        <p:spPr>
          <a:xfrm>
            <a:off x="640080" y="1005840"/>
            <a:ext cx="78638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State Machine for Each Contract</a:t>
            </a:r>
            <a:endParaRPr lang="en-US" sz="2000" dirty="0"/>
          </a:p>
        </p:txBody>
      </p:sp>
      <p:sp>
        <p:nvSpPr>
          <p:cNvPr id="4" name="Text 2"/>
          <p:cNvSpPr/>
          <p:nvPr/>
        </p:nvSpPr>
        <p:spPr>
          <a:xfrm>
            <a:off x="640080" y="1463040"/>
            <a:ext cx="78638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84CC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Planted → Growing → Harvested → In_Transit → Delivered → Settled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914400" y="2103120"/>
            <a:ext cx="7315200" cy="2560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Farmer attestations + buyer acceptance at each stage</a:t>
            </a:r>
            <a:endParaRPr lang="en-US" sz="1700" dirty="0"/>
          </a:p>
          <a:p>
            <a:pPr marL="342900" indent="-342900">
              <a:buSzPct val="100000"/>
              <a:buChar char="•"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Token records delivery milestones on-chain</a:t>
            </a:r>
            <a:endParaRPr lang="en-US" sz="1700" dirty="0"/>
          </a:p>
          <a:p>
            <a:pPr marL="342900" indent="-342900">
              <a:buSzPct val="100000"/>
              <a:buChar char="•"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Buyer disputes/approvals logged; payment triggered automatically</a:t>
            </a:r>
            <a:endParaRPr lang="en-US" sz="1700" dirty="0"/>
          </a:p>
          <a:p>
            <a:pPr marL="342900" indent="-342900">
              <a:buSzPct val="100000"/>
              <a:buChar char="•"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Immutable record for insurance, credit scoring, compliance</a:t>
            </a:r>
            <a:endParaRPr lang="en-US" sz="17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1A2E1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84CC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MVP: Single Commodity, Single Trader Pair</a:t>
            </a:r>
            <a:endParaRPr lang="en-US" sz="4000" dirty="0"/>
          </a:p>
        </p:txBody>
      </p:sp>
      <p:graphicFrame>
        <p:nvGraphicFramePr>
          <p:cNvPr id="6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731520" y="1097280"/>
          <a:ext cx="7680960" cy="2743200"/>
        </p:xfrm>
        <a:graphic>
          <a:graphicData uri="http://schemas.openxmlformats.org/drawingml/2006/table">
            <a:tbl>
              <a:tblPr/>
              <a:tblGrid>
                <a:gridCol w="3840480"/>
                <a:gridCol w="3840480"/>
              </a:tblGrid>
              <a:tr h="54864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84CC16"/>
                          </a:solidFill>
                        </a:rPr>
                        <a:t>Element</a:t>
                      </a:r>
                      <a:endParaRPr lang="en-US" sz="12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84CC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4CC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4CC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4CC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84CC16"/>
                          </a:solidFill>
                        </a:rPr>
                        <a:t>Scope</a:t>
                      </a:r>
                      <a:endParaRPr lang="en-US" sz="12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84CC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4CC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4CC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4CC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4864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Commodity</a:t>
                      </a:r>
                      <a:endParaRPr lang="en-US" sz="12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84CC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4CC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4CC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4CC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72A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Wheat (standardized grades)</a:t>
                      </a:r>
                      <a:endParaRPr lang="en-US" sz="12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84CC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4CC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4CC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4CC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72A"/>
                    </a:solidFill>
                  </a:tcPr>
                </a:tc>
              </a:tr>
              <a:tr h="54864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Parties</a:t>
                      </a:r>
                      <a:endParaRPr lang="en-US" sz="12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84CC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4CC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4CC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4CC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72A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1 farmer + 1 trader/buyer (pilot partner)</a:t>
                      </a:r>
                      <a:endParaRPr lang="en-US" sz="12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84CC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4CC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4CC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4CC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72A"/>
                    </a:solidFill>
                  </a:tcPr>
                </a:tc>
              </a:tr>
              <a:tr h="54864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Milestones</a:t>
                      </a:r>
                      <a:endParaRPr lang="en-US" sz="12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84CC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4CC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4CC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4CC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72A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3 delivery points (field handoff, transit arrival, buyer acceptance)</a:t>
                      </a:r>
                      <a:endParaRPr lang="en-US" sz="12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84CC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4CC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4CC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4CC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72A"/>
                    </a:solidFill>
                  </a:tcPr>
                </a:tc>
              </a:tr>
              <a:tr h="54864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Proof</a:t>
                      </a:r>
                      <a:endParaRPr lang="en-US" sz="12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84CC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4CC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4CC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4CC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72A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GPS + photo + SMS farmer attestation</a:t>
                      </a:r>
                      <a:endParaRPr lang="en-US" sz="12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84CC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4CC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4CC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4CC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72A"/>
                    </a:solidFill>
                  </a:tcPr>
                </a:tc>
              </a:tr>
            </a:tbl>
          </a:graphicData>
        </a:graphic>
      </p:graphicFrame>
      <p:sp>
        <p:nvSpPr>
          <p:cNvPr id="4" name="Text 1"/>
          <p:cNvSpPr/>
          <p:nvPr/>
        </p:nvSpPr>
        <p:spPr>
          <a:xfrm>
            <a:off x="914400" y="4114800"/>
            <a:ext cx="7315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i="1" dirty="0">
                <a:solidFill>
                  <a:srgbClr val="E2E8F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Timeline: 4 months to production; pilot validation by month 6</a:t>
            </a:r>
            <a:endParaRPr lang="en-US" sz="16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1A2E1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84CC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Revenue Streams</a:t>
            </a:r>
            <a:endParaRPr lang="en-US" sz="4000" dirty="0"/>
          </a:p>
        </p:txBody>
      </p:sp>
      <p:graphicFrame>
        <p:nvGraphicFramePr>
          <p:cNvPr id="7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731520" y="1097280"/>
          <a:ext cx="7680960" cy="2377440"/>
        </p:xfrm>
        <a:graphic>
          <a:graphicData uri="http://schemas.openxmlformats.org/drawingml/2006/table">
            <a:tbl>
              <a:tblPr/>
              <a:tblGrid>
                <a:gridCol w="3840480"/>
                <a:gridCol w="3840480"/>
              </a:tblGrid>
              <a:tr h="59436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84CC16"/>
                          </a:solidFill>
                        </a:rPr>
                        <a:t>Revenue Type</a:t>
                      </a:r>
                      <a:endParaRPr lang="en-US" sz="12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84CC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4CC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4CC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4CC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84CC16"/>
                          </a:solidFill>
                        </a:rPr>
                        <a:t>Unit Economics</a:t>
                      </a:r>
                      <a:endParaRPr lang="en-US" sz="12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84CC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4CC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4CC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4CC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9436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Per-Attestation Fee</a:t>
                      </a:r>
                      <a:endParaRPr lang="en-US" sz="12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84CC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4CC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4CC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4CC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72A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$10–$50 per milestone (3 per contract = $30–$150)</a:t>
                      </a:r>
                      <a:endParaRPr lang="en-US" sz="12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84CC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4CC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4CC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4CC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72A"/>
                    </a:solidFill>
                  </a:tcPr>
                </a:tc>
              </a:tr>
              <a:tr h="59436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Monthly Trader SaaS</a:t>
                      </a:r>
                      <a:endParaRPr lang="en-US" sz="12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84CC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4CC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4CC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4CC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72A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$2K–$10K/month (dashboard, API, integrations)</a:t>
                      </a:r>
                      <a:endParaRPr lang="en-US" sz="12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84CC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4CC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4CC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4CC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72A"/>
                    </a:solidFill>
                  </a:tcPr>
                </a:tc>
              </a:tr>
              <a:tr h="59436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Insurance Verification</a:t>
                      </a:r>
                      <a:endParaRPr lang="en-US" sz="12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84CC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4CC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4CC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4CC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72A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$500–$2K per policy (premium attestation data)</a:t>
                      </a:r>
                      <a:endParaRPr lang="en-US" sz="12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84CC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4CC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4CC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4CC1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72A"/>
                    </a:solidFill>
                  </a:tcPr>
                </a:tc>
              </a:tr>
            </a:tbl>
          </a:graphicData>
        </a:graphic>
      </p:graphicFrame>
      <p:sp>
        <p:nvSpPr>
          <p:cNvPr id="4" name="Text 1"/>
          <p:cNvSpPr/>
          <p:nvPr/>
        </p:nvSpPr>
        <p:spPr>
          <a:xfrm>
            <a:off x="914400" y="3840480"/>
            <a:ext cx="73152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i="1" dirty="0">
                <a:solidFill>
                  <a:srgbClr val="E2E8F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Target Cohort: Commodity traders (Cargill, ADM, regional importers), contract farming platforms</a:t>
            </a:r>
            <a:endParaRPr lang="en-US" sz="16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1A2E1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84CC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Traction Roadmap (12 months)</a:t>
            </a:r>
            <a:endParaRPr lang="en-US" sz="4000" dirty="0"/>
          </a:p>
        </p:txBody>
      </p:sp>
      <p:sp>
        <p:nvSpPr>
          <p:cNvPr id="3" name="Text 1"/>
          <p:cNvSpPr/>
          <p:nvPr/>
        </p:nvSpPr>
        <p:spPr>
          <a:xfrm>
            <a:off x="914400" y="1097280"/>
            <a:ext cx="7315200" cy="34747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Month 1–2: Pilot MOU with regional trader partner</a:t>
            </a:r>
            <a:endParaRPr lang="en-US" sz="1700" dirty="0"/>
          </a:p>
          <a:p>
            <a:pPr marL="342900" indent="-342900">
              <a:buSzPct val="100000"/>
              <a:buChar char="•"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Month 3–4: MVP live on testnet; farmer attestation flows integrated</a:t>
            </a:r>
            <a:endParaRPr lang="en-US" sz="1700" dirty="0"/>
          </a:p>
          <a:p>
            <a:pPr marL="342900" indent="-342900">
              <a:buSzPct val="100000"/>
              <a:buChar char="•"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Month 5–6: First 10 contracts live (500 MT wheat)</a:t>
            </a:r>
            <a:endParaRPr lang="en-US" sz="1700" dirty="0"/>
          </a:p>
          <a:p>
            <a:pPr marL="342900" indent="-342900">
              <a:buSzPct val="100000"/>
              <a:buChar char="•"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Month 9: Beta SaaS dashboard for trader operations; 50+ contracts</a:t>
            </a:r>
            <a:endParaRPr lang="en-US" sz="1700" dirty="0"/>
          </a:p>
          <a:p>
            <a:pPr marL="342900" indent="-342900">
              <a:buSzPct val="100000"/>
              <a:buChar char="•"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Month 12: Mainnet launch; early revenue ($20K–$50K ARR)</a:t>
            </a:r>
            <a:endParaRPr lang="en-US" sz="17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1A2E1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84CC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Why HarvestChain Wins</a:t>
            </a:r>
            <a:endParaRPr lang="en-US" sz="4000" dirty="0"/>
          </a:p>
        </p:txBody>
      </p:sp>
      <p:sp>
        <p:nvSpPr>
          <p:cNvPr id="3" name="Text 1"/>
          <p:cNvSpPr/>
          <p:nvPr/>
        </p:nvSpPr>
        <p:spPr>
          <a:xfrm>
            <a:off x="914400" y="1097280"/>
            <a:ext cx="7315200" cy="3383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Built for contract farming—not a generic blockchain tool</a:t>
            </a:r>
            <a:endParaRPr lang="en-US" sz="1700" dirty="0"/>
          </a:p>
          <a:p>
            <a:pPr marL="342900" indent="-342900">
              <a:buSzPct val="100000"/>
              <a:buChar char="•"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Mobile-first (farmer attestation via SMS + photo)</a:t>
            </a:r>
            <a:endParaRPr lang="en-US" sz="1700" dirty="0"/>
          </a:p>
          <a:p>
            <a:pPr marL="342900" indent="-342900">
              <a:buSzPct val="100000"/>
              <a:buChar char="•"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Simple UX; no crypto knowledge required</a:t>
            </a:r>
            <a:endParaRPr lang="en-US" sz="1700" dirty="0"/>
          </a:p>
          <a:p>
            <a:pPr marL="342900" indent="-342900">
              <a:buSzPct val="100000"/>
              <a:buChar char="•"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Regulatory clear: attestation SaaS (not custody or trading)</a:t>
            </a:r>
            <a:endParaRPr lang="en-US" sz="1700" dirty="0"/>
          </a:p>
          <a:p>
            <a:pPr marL="342900" indent="-342900">
              <a:buSzPct val="100000"/>
              <a:buChar char="•"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Revenue before scale: $50–500 per contract; scalable SaaS margins</a:t>
            </a:r>
            <a:endParaRPr lang="en-US" sz="17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1A2E1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84CC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Go-to-Market Strategy</a:t>
            </a:r>
            <a:endParaRPr lang="en-US" sz="4000" dirty="0"/>
          </a:p>
        </p:txBody>
      </p:sp>
      <p:sp>
        <p:nvSpPr>
          <p:cNvPr id="3" name="Text 1"/>
          <p:cNvSpPr/>
          <p:nvPr/>
        </p:nvSpPr>
        <p:spPr>
          <a:xfrm>
            <a:off x="914400" y="1097280"/>
            <a:ext cx="7315200" cy="2926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Direct sales to commodity traders (5–10 enterprise pilots)</a:t>
            </a:r>
            <a:endParaRPr lang="en-US" sz="1700" dirty="0"/>
          </a:p>
          <a:p>
            <a:pPr marL="342900" indent="-342900">
              <a:buSzPct val="100000"/>
              <a:buChar char="•"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Distribution partnerships with contract farming platforms (ITC e-Choupal, etc.)</a:t>
            </a:r>
            <a:endParaRPr lang="en-US" sz="1700" dirty="0"/>
          </a:p>
          <a:p>
            <a:pPr marL="342900" indent="-342900">
              <a:buSzPct val="100000"/>
              <a:buChar char="•"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Integration with crop insurance underwriters (offer attestation layer)</a:t>
            </a:r>
            <a:endParaRPr lang="en-US" sz="1700" dirty="0"/>
          </a:p>
          <a:p>
            <a:pPr marL="342900" indent="-342900">
              <a:buSzPct val="100000"/>
              <a:buChar char="•"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Regional expansion: India → Southeast Asia → Africa</a:t>
            </a:r>
            <a:endParaRPr lang="en-US" sz="1700" dirty="0"/>
          </a:p>
        </p:txBody>
      </p:sp>
      <p:sp>
        <p:nvSpPr>
          <p:cNvPr id="4" name="Text 2"/>
          <p:cNvSpPr/>
          <p:nvPr/>
        </p:nvSpPr>
        <p:spPr>
          <a:xfrm>
            <a:off x="914400" y="4297680"/>
            <a:ext cx="7315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i="1" dirty="0">
                <a:solidFill>
                  <a:srgbClr val="E2E8F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Year 1 Target: 3 active trader partners; 200+ contracts; $50K ARR</a:t>
            </a:r>
            <a:endParaRPr lang="en-US" sz="16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15</Slides>
  <Notes>15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HarvestChain Pre-Seed Pitch Deck</dc:title>
  <dc:subject>PptxGenJS Presentation</dc:subject>
  <dc:creator>HarvestChain™ — DUAL Network</dc:creator>
  <cp:lastModifiedBy>HarvestChain™ — DUAL Network</cp:lastModifiedBy>
  <cp:revision>1</cp:revision>
  <dcterms:created xsi:type="dcterms:W3CDTF">2026-04-01T10:10:52Z</dcterms:created>
  <dcterms:modified xsi:type="dcterms:W3CDTF">2026-04-01T10:10:52Z</dcterms:modified>
</cp:coreProperties>
</file>