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3B82F6"/>
          </a:solidFill>
          <a:ln/>
          <a:effectLst>
            <a:outerShdw sx="100000" sy="100000" kx="0" ky="0" algn="bl" rotWithShape="0" blurRad="76200" dist="25400" dir="16200000">
              <a:srgbClr val="000000">
                <a:alpha val="15000"/>
              </a:srgbClr>
            </a:outerShdw>
          </a:effectLst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InsuraGuard™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457200" y="13716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DBEAF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MGA Claims-Tracking Ledger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20116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Immutable. Auditable. Scalable.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Pre-Seed Funding Deck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Competitive Advantage</a:t>
            </a:r>
            <a:endParaRPr lang="en-US" sz="44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73152" cy="393192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4" name="Text 2"/>
          <p:cNvSpPr/>
          <p:nvPr/>
        </p:nvSpPr>
        <p:spPr>
          <a:xfrm>
            <a:off x="914400" y="1005840"/>
            <a:ext cx="7772400" cy="3840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First mover in claims-ledger space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Deep compliance expertise (regulators)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Immutable audit trail (cannot be replicated)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Scalable infrastructure (handle 100K+ claims/day)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Strategic partnerships (reinsurers, MGAs)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of $500K Pre-Seed</a:t>
            </a:r>
            <a:endParaRPr lang="en-US" sz="44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73152" cy="3931920"/>
          </a:xfrm>
          <a:prstGeom prst="rect">
            <a:avLst/>
          </a:prstGeom>
          <a:solidFill>
            <a:srgbClr val="3B82F6"/>
          </a:solidFill>
          <a:ln/>
        </p:spPr>
      </p:sp>
      <p:graphicFrame>
        <p:nvGraphicFramePr>
          <p:cNvPr id="1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914400" y="1097280"/>
          <a:ext cx="7772400" cy="3474720"/>
        </p:xfrm>
        <a:graphic>
          <a:graphicData uri="http://schemas.openxmlformats.org/drawingml/2006/table">
            <a:tbl>
              <a:tblPr/>
              <a:tblGrid>
                <a:gridCol w="4114800"/>
                <a:gridCol w="3657600"/>
              </a:tblGrid>
              <a:tr h="69494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Category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2A4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Allocation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2A4E"/>
                    </a:solidFill>
                  </a:tcPr>
                </a:tc>
              </a:tr>
              <a:tr h="69494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Engineering (platform dev)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2A4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$250K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2A4E"/>
                    </a:solidFill>
                  </a:tcPr>
                </a:tc>
              </a:tr>
              <a:tr h="69494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Sales &amp; Marketing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2A4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$100K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2A4E"/>
                    </a:solidFill>
                  </a:tcPr>
                </a:tc>
              </a:tr>
              <a:tr h="69494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Operations &amp; Legal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2A4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$80K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2A4E"/>
                    </a:solidFill>
                  </a:tcPr>
                </a:tc>
              </a:tr>
              <a:tr h="69494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General Runway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2A4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$70K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2A4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Team</a:t>
            </a:r>
            <a:endParaRPr lang="en-US" sz="44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73152" cy="393192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4" name="Text 2"/>
          <p:cNvSpPr/>
          <p:nvPr/>
        </p:nvSpPr>
        <p:spPr>
          <a:xfrm>
            <a:off x="914400" y="1005840"/>
            <a:ext cx="7772400" cy="3840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CEO: 10+ years in InsurTech, led platform launches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CTO: Blockchain expert, built fintech ledgers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COO: Insurance operations, MGA consulting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Advisor: Former insurance regulator (NAIC)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Traction</a:t>
            </a:r>
            <a:endParaRPr lang="en-US" sz="44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73152" cy="393192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4" name="Text 2"/>
          <p:cNvSpPr/>
          <p:nvPr/>
        </p:nvSpPr>
        <p:spPr>
          <a:xfrm>
            <a:off x="914400" y="1005840"/>
            <a:ext cx="7772400" cy="3840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Pilot with Tier-1 MGA (3-month commitment signed)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Pre-sales pipeline: $1.2M (12 prospects engaged)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Regulatory feedback: Positive from NAIC working group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Patent pending: Distributed claims-ledger architecture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Risks &amp; Mitigation</a:t>
            </a:r>
            <a:endParaRPr lang="en-US" sz="44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73152" cy="393192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4" name="Text 2"/>
          <p:cNvSpPr/>
          <p:nvPr/>
        </p:nvSpPr>
        <p:spPr>
          <a:xfrm>
            <a:off x="914400" y="1005840"/>
            <a:ext cx="7772400" cy="3840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Regulatory uncertainty → Partner with NAIC, build compliance-first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Ledger adoption → Freemium model + pilot ROI studies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Competition → Moat via patents, early-mover advantage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Sales cycle → Longer (6–12 months) but manageable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Join us in transforming insurance claims.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457200" y="2560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DBEAF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InsuraGuard™ — The future of claims transparency.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457200" y="41148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hello@insuraguard.io | www.insuraguard.io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Problem</a:t>
            </a:r>
            <a:endParaRPr lang="en-US" sz="44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73152" cy="393192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4" name="Text 2"/>
          <p:cNvSpPr/>
          <p:nvPr/>
        </p:nvSpPr>
        <p:spPr>
          <a:xfrm>
            <a:off x="914400" y="1005840"/>
            <a:ext cx="7772400" cy="3840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Claims processing lacks transparency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Manual workflows cause delays &amp; errors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Regulators demand immutable audit trails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Reinsurers struggle to verify claim status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single source of truth for claim lifecycle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Solution</a:t>
            </a:r>
            <a:endParaRPr lang="en-US" sz="44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73152" cy="393192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4" name="Text 2"/>
          <p:cNvSpPr/>
          <p:nvPr/>
        </p:nvSpPr>
        <p:spPr>
          <a:xfrm>
            <a:off x="914400" y="100584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BEAF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InsuraGuard tracks claim lifecycle on a distributed ledger: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914400" y="1508760"/>
            <a:ext cx="7772400" cy="3291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Tokens represent claim states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Immutable audit trail for compliance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Real-time visibility for all stakeholders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Automated state transitions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Integration with existing MGA systems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 Opportunity</a:t>
            </a:r>
            <a:endParaRPr lang="en-US" sz="44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73152" cy="393192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4" name="Text 2"/>
          <p:cNvSpPr/>
          <p:nvPr/>
        </p:nvSpPr>
        <p:spPr>
          <a:xfrm>
            <a:off x="914400" y="1005840"/>
            <a:ext cx="7772400" cy="3840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 insurance claims: $8B annual TAM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InsurTech market: $10B+ total addressable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50,000+ MGAs managing $3T policies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Compliance spend: $15B/year (regulatory burden)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 transformation: 78% of insurers investing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Target Customer</a:t>
            </a:r>
            <a:endParaRPr lang="en-US" sz="44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73152" cy="393192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4" name="Text 2"/>
          <p:cNvSpPr/>
          <p:nvPr/>
        </p:nvSpPr>
        <p:spPr>
          <a:xfrm>
            <a:off x="914400" y="1005840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BEAF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Primary: Mid-Market MGAs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914400" y="1417320"/>
            <a:ext cx="77724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$100M–$500M in annual premium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Managing commercial general liability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Processing 500–2,000 claims/month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Eager to differentiate via tech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914400" y="3200400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BEAF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Secondary: Commercial insurers, reinsurers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914400" y="3611880"/>
            <a:ext cx="77724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Seeking claim verification for risk assessment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Regulatory compliance requirements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MVP &amp; Roadmap</a:t>
            </a:r>
            <a:endParaRPr lang="en-US" sz="44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73152" cy="393192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4" name="Text 2"/>
          <p:cNvSpPr/>
          <p:nvPr/>
        </p:nvSpPr>
        <p:spPr>
          <a:xfrm>
            <a:off x="914400" y="100584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DBEAF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MVP (Now)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914400" y="132588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Single MGA, CGL, 500 claims/month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14400" y="173736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DBEAF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Q2 2026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914400" y="205740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Multi-MGA support, API integrations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914400" y="246888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DBEAF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Q4 2026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914400" y="278892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Multi-LOB (D&amp;O, E&amp;O, Property), reinsurer module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914400" y="320040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DBEAF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2027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914400" y="352044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Profitability, enterprise partnerships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 Model</a:t>
            </a:r>
            <a:endParaRPr lang="en-US" sz="44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73152" cy="393192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4" name="Text 2"/>
          <p:cNvSpPr/>
          <p:nvPr/>
        </p:nvSpPr>
        <p:spPr>
          <a:xfrm>
            <a:off x="914400" y="1005840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BEAF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Two Revenue Streams: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914400" y="1417320"/>
            <a:ext cx="77724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Per-Claim Pricing: $5–$15/claim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SaaS Subscription: $5K–$25K/month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914400" y="2926080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BEAF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Unit Economics: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914400" y="3337560"/>
            <a:ext cx="77724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COGS: $0.50–$1.00 per claim (ledger + compute)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Gross Margin: 80–90%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CAC Payback: 6–9 months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5-Year Revenue Projection</a:t>
            </a:r>
            <a:endParaRPr lang="en-US" sz="44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73152" cy="3931920"/>
          </a:xfrm>
          <a:prstGeom prst="rect">
            <a:avLst/>
          </a:prstGeom>
          <a:solidFill>
            <a:srgbClr val="3B82F6"/>
          </a:solidFill>
          <a:ln/>
        </p:spPr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40080" y="1097280"/>
          <a:ext cx="7863840" cy="3474720"/>
        </p:xfrm>
        <a:graphic>
          <a:graphicData uri="http://schemas.openxmlformats.org/drawingml/2006/table">
            <a:tbl>
              <a:tblPr/>
              <a:tblGrid>
                <a:gridCol w="1828800"/>
                <a:gridCol w="1828800"/>
                <a:gridCol w="1828800"/>
                <a:gridCol w="1828800"/>
              </a:tblGrid>
              <a:tr h="5791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Year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2A4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ARR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2A4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Customers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2A4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Growth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2A4E"/>
                    </a:solidFill>
                  </a:tcPr>
                </a:tc>
              </a:tr>
              <a:tr h="5791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Y1 (2026)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2A4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$350K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2A4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8–12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2A4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—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2A4E"/>
                    </a:solidFill>
                  </a:tcPr>
                </a:tc>
              </a:tr>
              <a:tr h="5791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Y2 (2027)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2A4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$2.1M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2A4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25–35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2A4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500%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2A4E"/>
                    </a:solidFill>
                  </a:tcPr>
                </a:tc>
              </a:tr>
              <a:tr h="5791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Y3 (2028)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2A4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$8.5M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2A4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60–80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2A4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305%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2A4E"/>
                    </a:solidFill>
                  </a:tcPr>
                </a:tc>
              </a:tr>
              <a:tr h="5791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Y4 (2029)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2A4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$22M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2A4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140–180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2A4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159%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2A4E"/>
                    </a:solidFill>
                  </a:tcPr>
                </a:tc>
              </a:tr>
              <a:tr h="5791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Y5 (2030)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2A4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$40M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2A4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250–300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2A4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82%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B556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2A4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Go-to-Market Strategy</a:t>
            </a:r>
            <a:endParaRPr lang="en-US" sz="44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73152" cy="393192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4" name="Text 2"/>
          <p:cNvSpPr/>
          <p:nvPr/>
        </p:nvSpPr>
        <p:spPr>
          <a:xfrm>
            <a:off x="914400" y="1005840"/>
            <a:ext cx="7772400" cy="3840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 sales to mid-market MGAs (high-touch)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Insurance tech partnerships (integrations)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Attend CPCU, IMCA conferences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Freemium trial: 100 claims free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case studies with early adopters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InsuraGuard Pitch Deck</dc:title>
  <dc:subject>PptxGenJS Presentation</dc:subject>
  <dc:creator>InsuraGuard</dc:creator>
  <cp:lastModifiedBy>InsuraGuard</cp:lastModifiedBy>
  <cp:revision>1</cp:revision>
  <dcterms:created xsi:type="dcterms:W3CDTF">2026-04-01T09:51:57Z</dcterms:created>
  <dcterms:modified xsi:type="dcterms:W3CDTF">2026-04-01T09:51:57Z</dcterms:modified>
</cp:coreProperties>
</file>