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notesMasterIdLst>
    <p:notesMasterId r:id="rId17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notesMaster" Target="notesMasters/notesMaster1.xml"/><Relationship Id="rId18" Type="http://schemas.openxmlformats.org/officeDocument/2006/relationships/presProps" Target="presProps.xml"/><Relationship Id="rId19" Type="http://schemas.openxmlformats.org/officeDocument/2006/relationships/viewProps" Target="viewProps.xml"/><Relationship Id="rId20" Type="http://schemas.openxmlformats.org/officeDocument/2006/relationships/theme" Target="theme/theme1.xml"/><Relationship Id="rId2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E276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286000"/>
            <a:ext cx="82296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5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Product Identity Graph</a:t>
            </a:r>
            <a:endParaRPr lang="en-US" sz="5400" dirty="0"/>
          </a:p>
        </p:txBody>
      </p:sp>
      <p:sp>
        <p:nvSpPr>
          <p:cNvPr id="3" name="Text 1"/>
          <p:cNvSpPr/>
          <p:nvPr/>
        </p:nvSpPr>
        <p:spPr>
          <a:xfrm>
            <a:off x="457200" y="3840480"/>
            <a:ext cx="82296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i="1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Every product born with a permanent, programmable identity</a:t>
            </a:r>
            <a:endParaRPr lang="en-US" sz="2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0"/>
          </a:xfrm>
          <a:prstGeom prst="rect">
            <a:avLst/>
          </a:prstGeom>
          <a:solidFill>
            <a:srgbClr val="1E2761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13716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Business Model: Revenue Streams</a:t>
            </a:r>
            <a:endParaRPr lang="en-US" sz="4000" dirty="0"/>
          </a:p>
        </p:txBody>
      </p:sp>
      <p:sp>
        <p:nvSpPr>
          <p:cNvPr id="4" name="Shape 2"/>
          <p:cNvSpPr/>
          <p:nvPr/>
        </p:nvSpPr>
        <p:spPr>
          <a:xfrm>
            <a:off x="457200" y="1188720"/>
            <a:ext cx="8229600" cy="777240"/>
          </a:xfrm>
          <a:prstGeom prst="rect">
            <a:avLst/>
          </a:prstGeom>
          <a:solidFill>
            <a:srgbClr val="CADCFC"/>
          </a:solidFill>
          <a:ln/>
        </p:spPr>
      </p:sp>
      <p:sp>
        <p:nvSpPr>
          <p:cNvPr id="5" name="Text 3"/>
          <p:cNvSpPr/>
          <p:nvPr/>
        </p:nvSpPr>
        <p:spPr>
          <a:xfrm>
            <a:off x="640080" y="1261872"/>
            <a:ext cx="3200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DPP Issuance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3931920" y="1261872"/>
            <a:ext cx="47548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$0.50–$2.00 per product</a:t>
            </a:r>
            <a:endParaRPr lang="en-US" sz="1200" dirty="0"/>
          </a:p>
        </p:txBody>
      </p:sp>
      <p:sp>
        <p:nvSpPr>
          <p:cNvPr id="7" name="Shape 5"/>
          <p:cNvSpPr/>
          <p:nvPr/>
        </p:nvSpPr>
        <p:spPr>
          <a:xfrm>
            <a:off x="457200" y="2057400"/>
            <a:ext cx="8229600" cy="777240"/>
          </a:xfrm>
          <a:prstGeom prst="rect">
            <a:avLst/>
          </a:prstGeom>
          <a:solidFill>
            <a:srgbClr val="F0F0F0"/>
          </a:solidFill>
          <a:ln/>
        </p:spPr>
      </p:sp>
      <p:sp>
        <p:nvSpPr>
          <p:cNvPr id="8" name="Text 6"/>
          <p:cNvSpPr/>
          <p:nvPr/>
        </p:nvSpPr>
        <p:spPr>
          <a:xfrm>
            <a:off x="640080" y="2130552"/>
            <a:ext cx="3200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Verification Services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3931920" y="2130552"/>
            <a:ext cx="47548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$0.02/token/year</a:t>
            </a:r>
            <a:endParaRPr lang="en-US" sz="1200" dirty="0"/>
          </a:p>
        </p:txBody>
      </p:sp>
      <p:sp>
        <p:nvSpPr>
          <p:cNvPr id="10" name="Shape 8"/>
          <p:cNvSpPr/>
          <p:nvPr/>
        </p:nvSpPr>
        <p:spPr>
          <a:xfrm>
            <a:off x="457200" y="2926080"/>
            <a:ext cx="8229600" cy="777240"/>
          </a:xfrm>
          <a:prstGeom prst="rect">
            <a:avLst/>
          </a:prstGeom>
          <a:solidFill>
            <a:srgbClr val="CADCFC"/>
          </a:solidFill>
          <a:ln/>
        </p:spPr>
      </p:sp>
      <p:sp>
        <p:nvSpPr>
          <p:cNvPr id="11" name="Text 9"/>
          <p:cNvSpPr/>
          <p:nvPr/>
        </p:nvSpPr>
        <p:spPr>
          <a:xfrm>
            <a:off x="640080" y="2999232"/>
            <a:ext cx="3200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Compliance Certification</a:t>
            </a:r>
            <a:endParaRPr lang="en-US" sz="1300" dirty="0"/>
          </a:p>
        </p:txBody>
      </p:sp>
      <p:sp>
        <p:nvSpPr>
          <p:cNvPr id="12" name="Text 10"/>
          <p:cNvSpPr/>
          <p:nvPr/>
        </p:nvSpPr>
        <p:spPr>
          <a:xfrm>
            <a:off x="3931920" y="2999232"/>
            <a:ext cx="47548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$10K–$15K per client</a:t>
            </a:r>
            <a:endParaRPr lang="en-US" sz="1200" dirty="0"/>
          </a:p>
        </p:txBody>
      </p:sp>
      <p:sp>
        <p:nvSpPr>
          <p:cNvPr id="13" name="Shape 11"/>
          <p:cNvSpPr/>
          <p:nvPr/>
        </p:nvSpPr>
        <p:spPr>
          <a:xfrm>
            <a:off x="457200" y="3794760"/>
            <a:ext cx="8229600" cy="777240"/>
          </a:xfrm>
          <a:prstGeom prst="rect">
            <a:avLst/>
          </a:prstGeom>
          <a:solidFill>
            <a:srgbClr val="F0F0F0"/>
          </a:solidFill>
          <a:ln/>
        </p:spPr>
      </p:sp>
      <p:sp>
        <p:nvSpPr>
          <p:cNvPr id="14" name="Text 12"/>
          <p:cNvSpPr/>
          <p:nvPr/>
        </p:nvSpPr>
        <p:spPr>
          <a:xfrm>
            <a:off x="640080" y="3867912"/>
            <a:ext cx="3200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Circular Economy Data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3931920" y="3867912"/>
            <a:ext cx="47548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Licensing from end-of-life flows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0"/>
          </a:xfrm>
          <a:prstGeom prst="rect">
            <a:avLst/>
          </a:prstGeom>
          <a:solidFill>
            <a:srgbClr val="1E2761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13716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Go-To-Market: Three Phases</a:t>
            </a:r>
            <a:endParaRPr lang="en-US" sz="4000" dirty="0"/>
          </a:p>
        </p:txBody>
      </p:sp>
      <p:sp>
        <p:nvSpPr>
          <p:cNvPr id="4" name="Shape 2"/>
          <p:cNvSpPr/>
          <p:nvPr/>
        </p:nvSpPr>
        <p:spPr>
          <a:xfrm>
            <a:off x="457200" y="1097280"/>
            <a:ext cx="2743200" cy="3200400"/>
          </a:xfrm>
          <a:prstGeom prst="rect">
            <a:avLst/>
          </a:prstGeom>
          <a:solidFill>
            <a:srgbClr val="CADCFC"/>
          </a:solidFill>
          <a:ln w="25400">
            <a:solidFill>
              <a:srgbClr val="0D9488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1508760" y="1234440"/>
            <a:ext cx="640080" cy="640080"/>
          </a:xfrm>
          <a:prstGeom prst="ellipse">
            <a:avLst/>
          </a:prstGeom>
          <a:solidFill>
            <a:srgbClr val="0D9488"/>
          </a:solidFill>
          <a:ln/>
        </p:spPr>
      </p:sp>
      <p:sp>
        <p:nvSpPr>
          <p:cNvPr id="6" name="Text 4"/>
          <p:cNvSpPr/>
          <p:nvPr/>
        </p:nvSpPr>
        <p:spPr>
          <a:xfrm>
            <a:off x="1508760" y="1234440"/>
            <a:ext cx="6400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</a:t>
            </a:r>
            <a:endParaRPr lang="en-US" sz="3200" dirty="0"/>
          </a:p>
        </p:txBody>
      </p:sp>
      <p:sp>
        <p:nvSpPr>
          <p:cNvPr id="7" name="Text 5"/>
          <p:cNvSpPr/>
          <p:nvPr/>
        </p:nvSpPr>
        <p:spPr>
          <a:xfrm>
            <a:off x="594360" y="2011680"/>
            <a:ext cx="24688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Luxury &amp; Electronics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594360" y="2560320"/>
            <a:ext cx="246888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High counterfeiting risk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3383280" y="1097280"/>
            <a:ext cx="2743200" cy="3200400"/>
          </a:xfrm>
          <a:prstGeom prst="rect">
            <a:avLst/>
          </a:prstGeom>
          <a:solidFill>
            <a:srgbClr val="CADCFC"/>
          </a:solidFill>
          <a:ln w="25400">
            <a:solidFill>
              <a:srgbClr val="0D9488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4434840" y="1234440"/>
            <a:ext cx="640080" cy="640080"/>
          </a:xfrm>
          <a:prstGeom prst="ellipse">
            <a:avLst/>
          </a:prstGeom>
          <a:solidFill>
            <a:srgbClr val="0D9488"/>
          </a:solidFill>
          <a:ln/>
        </p:spPr>
      </p:sp>
      <p:sp>
        <p:nvSpPr>
          <p:cNvPr id="11" name="Text 9"/>
          <p:cNvSpPr/>
          <p:nvPr/>
        </p:nvSpPr>
        <p:spPr>
          <a:xfrm>
            <a:off x="4434840" y="1234440"/>
            <a:ext cx="6400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</a:t>
            </a:r>
            <a:endParaRPr lang="en-US" sz="3200" dirty="0"/>
          </a:p>
        </p:txBody>
      </p:sp>
      <p:sp>
        <p:nvSpPr>
          <p:cNvPr id="12" name="Text 10"/>
          <p:cNvSpPr/>
          <p:nvPr/>
        </p:nvSpPr>
        <p:spPr>
          <a:xfrm>
            <a:off x="3520440" y="2011680"/>
            <a:ext cx="24688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EU Compliance</a:t>
            </a:r>
            <a:endParaRPr lang="en-US" sz="1300" dirty="0"/>
          </a:p>
        </p:txBody>
      </p:sp>
      <p:sp>
        <p:nvSpPr>
          <p:cNvPr id="13" name="Text 11"/>
          <p:cNvSpPr/>
          <p:nvPr/>
        </p:nvSpPr>
        <p:spPr>
          <a:xfrm>
            <a:off x="3520440" y="2560320"/>
            <a:ext cx="246888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Mandate deadline (2027)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6309360" y="1097280"/>
            <a:ext cx="2743200" cy="3200400"/>
          </a:xfrm>
          <a:prstGeom prst="rect">
            <a:avLst/>
          </a:prstGeom>
          <a:solidFill>
            <a:srgbClr val="CADCFC"/>
          </a:solidFill>
          <a:ln w="25400">
            <a:solidFill>
              <a:srgbClr val="0D9488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7360920" y="1234440"/>
            <a:ext cx="640080" cy="640080"/>
          </a:xfrm>
          <a:prstGeom prst="ellipse">
            <a:avLst/>
          </a:prstGeom>
          <a:solidFill>
            <a:srgbClr val="0D9488"/>
          </a:solidFill>
          <a:ln/>
        </p:spPr>
      </p:sp>
      <p:sp>
        <p:nvSpPr>
          <p:cNvPr id="16" name="Text 14"/>
          <p:cNvSpPr/>
          <p:nvPr/>
        </p:nvSpPr>
        <p:spPr>
          <a:xfrm>
            <a:off x="7360920" y="1234440"/>
            <a:ext cx="6400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</a:t>
            </a:r>
            <a:endParaRPr lang="en-US" sz="3200" dirty="0"/>
          </a:p>
        </p:txBody>
      </p:sp>
      <p:sp>
        <p:nvSpPr>
          <p:cNvPr id="17" name="Text 15"/>
          <p:cNvSpPr/>
          <p:nvPr/>
        </p:nvSpPr>
        <p:spPr>
          <a:xfrm>
            <a:off x="6446520" y="2011680"/>
            <a:ext cx="24688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Global Expansion</a:t>
            </a:r>
            <a:endParaRPr lang="en-US" sz="1300" dirty="0"/>
          </a:p>
        </p:txBody>
      </p:sp>
      <p:sp>
        <p:nvSpPr>
          <p:cNvPr id="18" name="Text 16"/>
          <p:cNvSpPr/>
          <p:nvPr/>
        </p:nvSpPr>
        <p:spPr>
          <a:xfrm>
            <a:off x="6446520" y="2560320"/>
            <a:ext cx="246888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Regulatory wave worldwide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0"/>
          </a:xfrm>
          <a:prstGeom prst="rect">
            <a:avLst/>
          </a:prstGeom>
          <a:solidFill>
            <a:srgbClr val="1E2761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13716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Competitive Landscape</a:t>
            </a:r>
            <a:endParaRPr lang="en-US" sz="4000" dirty="0"/>
          </a:p>
        </p:txBody>
      </p:sp>
      <p:sp>
        <p:nvSpPr>
          <p:cNvPr id="4" name="Text 2"/>
          <p:cNvSpPr/>
          <p:nvPr/>
        </p:nvSpPr>
        <p:spPr>
          <a:xfrm>
            <a:off x="457200" y="118872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Centralized DPP Registries</a:t>
            </a:r>
            <a:endParaRPr lang="en-US" sz="1200" dirty="0"/>
          </a:p>
        </p:txBody>
      </p:sp>
      <p:sp>
        <p:nvSpPr>
          <p:cNvPr id="5" name="Text 3"/>
          <p:cNvSpPr/>
          <p:nvPr/>
        </p:nvSpPr>
        <p:spPr>
          <a:xfrm>
            <a:off x="457200" y="1600200"/>
            <a:ext cx="3657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Static, no updates</a:t>
            </a:r>
            <a:endParaRPr lang="en-US" sz="1100" dirty="0"/>
          </a:p>
        </p:txBody>
      </p:sp>
      <p:sp>
        <p:nvSpPr>
          <p:cNvPr id="6" name="Text 4"/>
          <p:cNvSpPr/>
          <p:nvPr/>
        </p:nvSpPr>
        <p:spPr>
          <a:xfrm>
            <a:off x="457200" y="237744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NFT Certificates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457200" y="2788920"/>
            <a:ext cx="3657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 mutable state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457200" y="3566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Ethereum DApps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457200" y="3977640"/>
            <a:ext cx="3657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 geo-positioning</a:t>
            </a:r>
            <a:endParaRPr lang="en-US" sz="1100" dirty="0"/>
          </a:p>
        </p:txBody>
      </p:sp>
      <p:sp>
        <p:nvSpPr>
          <p:cNvPr id="10" name="Shape 8"/>
          <p:cNvSpPr/>
          <p:nvPr/>
        </p:nvSpPr>
        <p:spPr>
          <a:xfrm>
            <a:off x="4389120" y="1097280"/>
            <a:ext cx="4297680" cy="3657600"/>
          </a:xfrm>
          <a:prstGeom prst="rect">
            <a:avLst/>
          </a:prstGeom>
          <a:solidFill>
            <a:srgbClr val="0D9488"/>
          </a:solidFill>
          <a:ln/>
        </p:spPr>
      </p:sp>
      <p:sp>
        <p:nvSpPr>
          <p:cNvPr id="11" name="Text 9"/>
          <p:cNvSpPr/>
          <p:nvPr/>
        </p:nvSpPr>
        <p:spPr>
          <a:xfrm>
            <a:off x="4572000" y="1280160"/>
            <a:ext cx="39319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DUAL Advantage:</a:t>
            </a:r>
            <a:endParaRPr lang="en-US" sz="1500" dirty="0"/>
          </a:p>
        </p:txBody>
      </p:sp>
      <p:sp>
        <p:nvSpPr>
          <p:cNvPr id="12" name="Text 10"/>
          <p:cNvSpPr/>
          <p:nvPr/>
        </p:nvSpPr>
        <p:spPr>
          <a:xfrm>
            <a:off x="4754880" y="1737360"/>
            <a:ext cx="3657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Live state + compliance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4754880" y="2286000"/>
            <a:ext cx="3657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Protocol-native</a:t>
            </a:r>
            <a:endParaRPr lang="en-US" sz="1100" dirty="0"/>
          </a:p>
        </p:txBody>
      </p:sp>
      <p:sp>
        <p:nvSpPr>
          <p:cNvPr id="14" name="Text 12"/>
          <p:cNvSpPr/>
          <p:nvPr/>
        </p:nvSpPr>
        <p:spPr>
          <a:xfrm>
            <a:off x="4754880" y="2834640"/>
            <a:ext cx="3657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Scalable</a:t>
            </a:r>
            <a:endParaRPr lang="en-US" sz="1100" dirty="0"/>
          </a:p>
        </p:txBody>
      </p:sp>
      <p:sp>
        <p:nvSpPr>
          <p:cNvPr id="15" name="Text 13"/>
          <p:cNvSpPr/>
          <p:nvPr/>
        </p:nvSpPr>
        <p:spPr>
          <a:xfrm>
            <a:off x="4754880" y="3383280"/>
            <a:ext cx="3657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Enterprise-ready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0"/>
          </a:xfrm>
          <a:prstGeom prst="rect">
            <a:avLst/>
          </a:prstGeom>
          <a:solidFill>
            <a:srgbClr val="1E2761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13716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5-Year Financial Projections</a:t>
            </a:r>
            <a:endParaRPr lang="en-US" sz="4000" dirty="0"/>
          </a:p>
        </p:txBody>
      </p:sp>
      <p:sp>
        <p:nvSpPr>
          <p:cNvPr id="4" name="Text 2"/>
          <p:cNvSpPr/>
          <p:nvPr/>
        </p:nvSpPr>
        <p:spPr>
          <a:xfrm>
            <a:off x="457200" y="868680"/>
            <a:ext cx="82296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Projected Annual Revenue (in $K)</a:t>
            </a:r>
            <a:endParaRPr lang="en-US" sz="1200" dirty="0"/>
          </a:p>
        </p:txBody>
      </p:sp>
      <p:sp>
        <p:nvSpPr>
          <p:cNvPr id="5" name="Shape 3"/>
          <p:cNvSpPr/>
          <p:nvPr/>
        </p:nvSpPr>
        <p:spPr>
          <a:xfrm>
            <a:off x="731520" y="3830193"/>
            <a:ext cx="1280160" cy="10287"/>
          </a:xfrm>
          <a:prstGeom prst="rect">
            <a:avLst/>
          </a:prstGeom>
          <a:solidFill>
            <a:srgbClr val="0D9488"/>
          </a:solidFill>
          <a:ln/>
        </p:spPr>
      </p:sp>
      <p:sp>
        <p:nvSpPr>
          <p:cNvPr id="6" name="Text 4"/>
          <p:cNvSpPr/>
          <p:nvPr/>
        </p:nvSpPr>
        <p:spPr>
          <a:xfrm>
            <a:off x="731520" y="3555873"/>
            <a:ext cx="128016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0D94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$300K</a:t>
            </a:r>
            <a:endParaRPr lang="en-US" sz="1000" dirty="0"/>
          </a:p>
        </p:txBody>
      </p:sp>
      <p:sp>
        <p:nvSpPr>
          <p:cNvPr id="7" name="Text 5"/>
          <p:cNvSpPr/>
          <p:nvPr/>
        </p:nvSpPr>
        <p:spPr>
          <a:xfrm>
            <a:off x="731520" y="3977640"/>
            <a:ext cx="12801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Y1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2377440" y="3754755"/>
            <a:ext cx="1280160" cy="85725"/>
          </a:xfrm>
          <a:prstGeom prst="rect">
            <a:avLst/>
          </a:prstGeom>
          <a:solidFill>
            <a:srgbClr val="0D9488"/>
          </a:solidFill>
          <a:ln/>
        </p:spPr>
      </p:sp>
      <p:sp>
        <p:nvSpPr>
          <p:cNvPr id="9" name="Text 7"/>
          <p:cNvSpPr/>
          <p:nvPr/>
        </p:nvSpPr>
        <p:spPr>
          <a:xfrm>
            <a:off x="2377440" y="3480435"/>
            <a:ext cx="128016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0D94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$2.5M</a:t>
            </a:r>
            <a:endParaRPr lang="en-US" sz="1000" dirty="0"/>
          </a:p>
        </p:txBody>
      </p:sp>
      <p:sp>
        <p:nvSpPr>
          <p:cNvPr id="10" name="Text 8"/>
          <p:cNvSpPr/>
          <p:nvPr/>
        </p:nvSpPr>
        <p:spPr>
          <a:xfrm>
            <a:off x="2377440" y="3977640"/>
            <a:ext cx="12801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Y2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4023360" y="3429000"/>
            <a:ext cx="1280160" cy="411480"/>
          </a:xfrm>
          <a:prstGeom prst="rect">
            <a:avLst/>
          </a:prstGeom>
          <a:solidFill>
            <a:srgbClr val="0D9488"/>
          </a:solidFill>
          <a:ln/>
        </p:spPr>
      </p:sp>
      <p:sp>
        <p:nvSpPr>
          <p:cNvPr id="12" name="Text 10"/>
          <p:cNvSpPr/>
          <p:nvPr/>
        </p:nvSpPr>
        <p:spPr>
          <a:xfrm>
            <a:off x="4023360" y="3154680"/>
            <a:ext cx="128016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0D94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$12.0M</a:t>
            </a:r>
            <a:endParaRPr lang="en-US" sz="1000" dirty="0"/>
          </a:p>
        </p:txBody>
      </p:sp>
      <p:sp>
        <p:nvSpPr>
          <p:cNvPr id="13" name="Text 11"/>
          <p:cNvSpPr/>
          <p:nvPr/>
        </p:nvSpPr>
        <p:spPr>
          <a:xfrm>
            <a:off x="4023360" y="3977640"/>
            <a:ext cx="12801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Y3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5669280" y="2640330"/>
            <a:ext cx="1280160" cy="1200150"/>
          </a:xfrm>
          <a:prstGeom prst="rect">
            <a:avLst/>
          </a:prstGeom>
          <a:solidFill>
            <a:srgbClr val="0D9488"/>
          </a:solidFill>
          <a:ln/>
        </p:spPr>
      </p:sp>
      <p:sp>
        <p:nvSpPr>
          <p:cNvPr id="15" name="Text 13"/>
          <p:cNvSpPr/>
          <p:nvPr/>
        </p:nvSpPr>
        <p:spPr>
          <a:xfrm>
            <a:off x="5669280" y="2366010"/>
            <a:ext cx="128016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0D94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$35.0M</a:t>
            </a:r>
            <a:endParaRPr lang="en-US" sz="1000" dirty="0"/>
          </a:p>
        </p:txBody>
      </p:sp>
      <p:sp>
        <p:nvSpPr>
          <p:cNvPr id="16" name="Text 14"/>
          <p:cNvSpPr/>
          <p:nvPr/>
        </p:nvSpPr>
        <p:spPr>
          <a:xfrm>
            <a:off x="5669280" y="3977640"/>
            <a:ext cx="12801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Y4</a:t>
            </a:r>
            <a:endParaRPr lang="en-US" sz="1100" dirty="0"/>
          </a:p>
        </p:txBody>
      </p:sp>
      <p:sp>
        <p:nvSpPr>
          <p:cNvPr id="17" name="Shape 15"/>
          <p:cNvSpPr/>
          <p:nvPr/>
        </p:nvSpPr>
        <p:spPr>
          <a:xfrm>
            <a:off x="7315200" y="1097280"/>
            <a:ext cx="1280160" cy="2743200"/>
          </a:xfrm>
          <a:prstGeom prst="rect">
            <a:avLst/>
          </a:prstGeom>
          <a:solidFill>
            <a:srgbClr val="0D9488"/>
          </a:solidFill>
          <a:ln/>
        </p:spPr>
      </p:sp>
      <p:sp>
        <p:nvSpPr>
          <p:cNvPr id="18" name="Text 16"/>
          <p:cNvSpPr/>
          <p:nvPr/>
        </p:nvSpPr>
        <p:spPr>
          <a:xfrm>
            <a:off x="7315200" y="822960"/>
            <a:ext cx="128016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0D94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$80.0M</a:t>
            </a:r>
            <a:endParaRPr lang="en-US" sz="1000" dirty="0"/>
          </a:p>
        </p:txBody>
      </p:sp>
      <p:sp>
        <p:nvSpPr>
          <p:cNvPr id="19" name="Text 17"/>
          <p:cNvSpPr/>
          <p:nvPr/>
        </p:nvSpPr>
        <p:spPr>
          <a:xfrm>
            <a:off x="7315200" y="3977640"/>
            <a:ext cx="12801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Y5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457200" y="484632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5% market penetration assumption by Year 5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0"/>
          </a:xfrm>
          <a:prstGeom prst="rect">
            <a:avLst/>
          </a:prstGeom>
          <a:solidFill>
            <a:srgbClr val="1E2761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13716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Ask</a:t>
            </a:r>
            <a:endParaRPr lang="en-US" sz="4000" dirty="0"/>
          </a:p>
        </p:txBody>
      </p:sp>
      <p:sp>
        <p:nvSpPr>
          <p:cNvPr id="4" name="Shape 2"/>
          <p:cNvSpPr/>
          <p:nvPr/>
        </p:nvSpPr>
        <p:spPr>
          <a:xfrm>
            <a:off x="1828800" y="1005840"/>
            <a:ext cx="5486400" cy="1097280"/>
          </a:xfrm>
          <a:prstGeom prst="rect">
            <a:avLst/>
          </a:prstGeom>
          <a:solidFill>
            <a:srgbClr val="0D9488"/>
          </a:solidFill>
          <a:ln/>
        </p:spPr>
      </p:sp>
      <p:sp>
        <p:nvSpPr>
          <p:cNvPr id="5" name="Text 3"/>
          <p:cNvSpPr/>
          <p:nvPr/>
        </p:nvSpPr>
        <p:spPr>
          <a:xfrm>
            <a:off x="1828800" y="1188720"/>
            <a:ext cx="54864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$2M Seed Round</a:t>
            </a:r>
            <a:endParaRPr lang="en-US" sz="4400" dirty="0"/>
          </a:p>
        </p:txBody>
      </p:sp>
      <p:sp>
        <p:nvSpPr>
          <p:cNvPr id="6" name="Text 4"/>
          <p:cNvSpPr/>
          <p:nvPr/>
        </p:nvSpPr>
        <p:spPr>
          <a:xfrm>
            <a:off x="457200" y="237744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Use of Proceeds:</a:t>
            </a:r>
            <a:endParaRPr lang="en-US" sz="1300" dirty="0"/>
          </a:p>
        </p:txBody>
      </p:sp>
      <p:sp>
        <p:nvSpPr>
          <p:cNvPr id="7" name="Shape 5"/>
          <p:cNvSpPr/>
          <p:nvPr/>
        </p:nvSpPr>
        <p:spPr>
          <a:xfrm>
            <a:off x="457200" y="2834640"/>
            <a:ext cx="8229600" cy="548640"/>
          </a:xfrm>
          <a:prstGeom prst="rect">
            <a:avLst/>
          </a:prstGeom>
          <a:solidFill>
            <a:srgbClr val="CADCFC"/>
          </a:solidFill>
          <a:ln/>
        </p:spPr>
      </p:sp>
      <p:sp>
        <p:nvSpPr>
          <p:cNvPr id="8" name="Text 6"/>
          <p:cNvSpPr/>
          <p:nvPr/>
        </p:nvSpPr>
        <p:spPr>
          <a:xfrm>
            <a:off x="640080" y="2971800"/>
            <a:ext cx="1371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D94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45%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2103120" y="2971800"/>
            <a:ext cx="65836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Engineering ($900K)</a:t>
            </a:r>
            <a:endParaRPr lang="en-US" sz="1200" dirty="0"/>
          </a:p>
        </p:txBody>
      </p:sp>
      <p:sp>
        <p:nvSpPr>
          <p:cNvPr id="10" name="Shape 8"/>
          <p:cNvSpPr/>
          <p:nvPr/>
        </p:nvSpPr>
        <p:spPr>
          <a:xfrm>
            <a:off x="457200" y="3429000"/>
            <a:ext cx="8229600" cy="548640"/>
          </a:xfrm>
          <a:prstGeom prst="rect">
            <a:avLst/>
          </a:prstGeom>
          <a:solidFill>
            <a:srgbClr val="F0F0F0"/>
          </a:solidFill>
          <a:ln/>
        </p:spPr>
      </p:sp>
      <p:sp>
        <p:nvSpPr>
          <p:cNvPr id="11" name="Text 9"/>
          <p:cNvSpPr/>
          <p:nvPr/>
        </p:nvSpPr>
        <p:spPr>
          <a:xfrm>
            <a:off x="640080" y="3566160"/>
            <a:ext cx="1371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D94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25%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2103120" y="3566160"/>
            <a:ext cx="65836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Go-to-Market ($500K)</a:t>
            </a:r>
            <a:endParaRPr lang="en-US" sz="1200" dirty="0"/>
          </a:p>
        </p:txBody>
      </p:sp>
      <p:sp>
        <p:nvSpPr>
          <p:cNvPr id="13" name="Shape 11"/>
          <p:cNvSpPr/>
          <p:nvPr/>
        </p:nvSpPr>
        <p:spPr>
          <a:xfrm>
            <a:off x="457200" y="4023360"/>
            <a:ext cx="8229600" cy="548640"/>
          </a:xfrm>
          <a:prstGeom prst="rect">
            <a:avLst/>
          </a:prstGeom>
          <a:solidFill>
            <a:srgbClr val="CADCFC"/>
          </a:solidFill>
          <a:ln/>
        </p:spPr>
      </p:sp>
      <p:sp>
        <p:nvSpPr>
          <p:cNvPr id="14" name="Text 12"/>
          <p:cNvSpPr/>
          <p:nvPr/>
        </p:nvSpPr>
        <p:spPr>
          <a:xfrm>
            <a:off x="640080" y="4160520"/>
            <a:ext cx="1371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D94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15%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2103120" y="4160520"/>
            <a:ext cx="65836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Compliance Cert ($300K)</a:t>
            </a:r>
            <a:endParaRPr lang="en-US" sz="1200" dirty="0"/>
          </a:p>
        </p:txBody>
      </p:sp>
      <p:sp>
        <p:nvSpPr>
          <p:cNvPr id="16" name="Shape 14"/>
          <p:cNvSpPr/>
          <p:nvPr/>
        </p:nvSpPr>
        <p:spPr>
          <a:xfrm>
            <a:off x="457200" y="4617720"/>
            <a:ext cx="8229600" cy="548640"/>
          </a:xfrm>
          <a:prstGeom prst="rect">
            <a:avLst/>
          </a:prstGeom>
          <a:solidFill>
            <a:srgbClr val="F0F0F0"/>
          </a:solidFill>
          <a:ln/>
        </p:spPr>
      </p:sp>
      <p:sp>
        <p:nvSpPr>
          <p:cNvPr id="17" name="Text 15"/>
          <p:cNvSpPr/>
          <p:nvPr/>
        </p:nvSpPr>
        <p:spPr>
          <a:xfrm>
            <a:off x="640080" y="4754880"/>
            <a:ext cx="1371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D94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15%</a:t>
            </a:r>
            <a:endParaRPr lang="en-US" sz="1200" dirty="0"/>
          </a:p>
        </p:txBody>
      </p:sp>
      <p:sp>
        <p:nvSpPr>
          <p:cNvPr id="18" name="Text 16"/>
          <p:cNvSpPr/>
          <p:nvPr/>
        </p:nvSpPr>
        <p:spPr>
          <a:xfrm>
            <a:off x="2103120" y="4754880"/>
            <a:ext cx="65836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Reserve ($300K)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0"/>
          </a:xfrm>
          <a:prstGeom prst="rect">
            <a:avLst/>
          </a:prstGeom>
          <a:solidFill>
            <a:srgbClr val="1E2761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13716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Moment</a:t>
            </a:r>
            <a:endParaRPr lang="en-US" sz="4000" dirty="0"/>
          </a:p>
        </p:txBody>
      </p:sp>
      <p:sp>
        <p:nvSpPr>
          <p:cNvPr id="4" name="Text 2"/>
          <p:cNvSpPr/>
          <p:nvPr/>
        </p:nvSpPr>
        <p:spPr>
          <a:xfrm>
            <a:off x="457200" y="137160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0D948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EU mandates it.</a:t>
            </a:r>
            <a:endParaRPr lang="en-US" sz="3200" dirty="0"/>
          </a:p>
        </p:txBody>
      </p:sp>
      <p:sp>
        <p:nvSpPr>
          <p:cNvPr id="5" name="Text 3"/>
          <p:cNvSpPr/>
          <p:nvPr/>
        </p:nvSpPr>
        <p:spPr>
          <a:xfrm>
            <a:off x="457200" y="201168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0D948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DUAL makes it programmable.</a:t>
            </a:r>
            <a:endParaRPr lang="en-US" sz="3200" dirty="0"/>
          </a:p>
        </p:txBody>
      </p:sp>
      <p:sp>
        <p:nvSpPr>
          <p:cNvPr id="6" name="Text 4"/>
          <p:cNvSpPr/>
          <p:nvPr/>
        </p:nvSpPr>
        <p:spPr>
          <a:xfrm>
            <a:off x="457200" y="265176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0D948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market is waiting.</a:t>
            </a:r>
            <a:endParaRPr lang="en-US" sz="3200" dirty="0"/>
          </a:p>
        </p:txBody>
      </p:sp>
      <p:sp>
        <p:nvSpPr>
          <p:cNvPr id="7" name="Shape 5"/>
          <p:cNvSpPr/>
          <p:nvPr/>
        </p:nvSpPr>
        <p:spPr>
          <a:xfrm>
            <a:off x="457200" y="3840480"/>
            <a:ext cx="8229600" cy="1097280"/>
          </a:xfrm>
          <a:prstGeom prst="rect">
            <a:avLst/>
          </a:prstGeom>
          <a:solidFill>
            <a:srgbClr val="CADCFC"/>
          </a:solidFill>
          <a:ln/>
        </p:spPr>
      </p:sp>
      <p:sp>
        <p:nvSpPr>
          <p:cNvPr id="8" name="Text 6"/>
          <p:cNvSpPr/>
          <p:nvPr/>
        </p:nvSpPr>
        <p:spPr>
          <a:xfrm>
            <a:off x="640080" y="4023360"/>
            <a:ext cx="7772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Contact: [Founder Name] | [Email] | [Phone]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640080" y="4389120"/>
            <a:ext cx="7772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investor.relations@dualnetwork.io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0"/>
          </a:xfrm>
          <a:prstGeom prst="rect">
            <a:avLst/>
          </a:prstGeom>
          <a:solidFill>
            <a:srgbClr val="1E2761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13716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Problem</a:t>
            </a:r>
            <a:endParaRPr lang="en-US" sz="4000" dirty="0"/>
          </a:p>
        </p:txBody>
      </p:sp>
      <p:sp>
        <p:nvSpPr>
          <p:cNvPr id="4" name="Shape 2"/>
          <p:cNvSpPr/>
          <p:nvPr/>
        </p:nvSpPr>
        <p:spPr>
          <a:xfrm>
            <a:off x="457200" y="1097280"/>
            <a:ext cx="8229600" cy="1371600"/>
          </a:xfrm>
          <a:prstGeom prst="rect">
            <a:avLst/>
          </a:prstGeom>
          <a:solidFill>
            <a:srgbClr val="CADCFC"/>
          </a:solidFill>
          <a:ln w="25400">
            <a:solidFill>
              <a:srgbClr val="0D9488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40080" y="1188720"/>
            <a:ext cx="7772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Static DPPs</a:t>
            </a:r>
            <a:endParaRPr lang="en-US" sz="2000" dirty="0"/>
          </a:p>
        </p:txBody>
      </p:sp>
      <p:sp>
        <p:nvSpPr>
          <p:cNvPr id="6" name="Text 4"/>
          <p:cNvSpPr/>
          <p:nvPr/>
        </p:nvSpPr>
        <p:spPr>
          <a:xfrm>
            <a:off x="640080" y="1554480"/>
            <a:ext cx="77724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PDFs &amp; QR codes that never update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457200" y="2743200"/>
            <a:ext cx="8229600" cy="1371600"/>
          </a:xfrm>
          <a:prstGeom prst="rect">
            <a:avLst/>
          </a:prstGeom>
          <a:solidFill>
            <a:srgbClr val="CADCFC"/>
          </a:solidFill>
          <a:ln w="25400">
            <a:solidFill>
              <a:srgbClr val="0D9488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640080" y="2834640"/>
            <a:ext cx="7772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Opaque Provenance</a:t>
            </a:r>
            <a:endParaRPr lang="en-US" sz="2000" dirty="0"/>
          </a:p>
        </p:txBody>
      </p:sp>
      <p:sp>
        <p:nvSpPr>
          <p:cNvPr id="9" name="Text 7"/>
          <p:cNvSpPr/>
          <p:nvPr/>
        </p:nvSpPr>
        <p:spPr>
          <a:xfrm>
            <a:off x="640080" y="3200400"/>
            <a:ext cx="77724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 verifiable ownership history</a:t>
            </a:r>
            <a:endParaRPr lang="en-US" sz="1400" dirty="0"/>
          </a:p>
        </p:txBody>
      </p:sp>
      <p:sp>
        <p:nvSpPr>
          <p:cNvPr id="10" name="Shape 8"/>
          <p:cNvSpPr/>
          <p:nvPr/>
        </p:nvSpPr>
        <p:spPr>
          <a:xfrm>
            <a:off x="457200" y="4389120"/>
            <a:ext cx="8229600" cy="1371600"/>
          </a:xfrm>
          <a:prstGeom prst="rect">
            <a:avLst/>
          </a:prstGeom>
          <a:solidFill>
            <a:srgbClr val="CADCFC"/>
          </a:solidFill>
          <a:ln w="25400">
            <a:solidFill>
              <a:srgbClr val="0D9488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40080" y="4480560"/>
            <a:ext cx="7772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Broken Circular Economy</a:t>
            </a:r>
            <a:endParaRPr lang="en-US" sz="2000" dirty="0"/>
          </a:p>
        </p:txBody>
      </p:sp>
      <p:sp>
        <p:nvSpPr>
          <p:cNvPr id="12" name="Text 10"/>
          <p:cNvSpPr/>
          <p:nvPr/>
        </p:nvSpPr>
        <p:spPr>
          <a:xfrm>
            <a:off x="640080" y="4846320"/>
            <a:ext cx="77724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 automated end-of-life routing</a:t>
            </a:r>
            <a:endParaRPr lang="en-US" sz="1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0"/>
          </a:xfrm>
          <a:prstGeom prst="rect">
            <a:avLst/>
          </a:prstGeom>
          <a:solidFill>
            <a:srgbClr val="1E2761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13716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Regulatory Catalyst</a:t>
            </a:r>
            <a:endParaRPr lang="en-US" sz="4000" dirty="0"/>
          </a:p>
        </p:txBody>
      </p:sp>
      <p:sp>
        <p:nvSpPr>
          <p:cNvPr id="4" name="Text 2"/>
          <p:cNvSpPr/>
          <p:nvPr/>
        </p:nvSpPr>
        <p:spPr>
          <a:xfrm>
            <a:off x="457200" y="109728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EU Digital Product Passport Mandate (ESPR)</a:t>
            </a:r>
            <a:endParaRPr lang="en-US" sz="2800" dirty="0"/>
          </a:p>
        </p:txBody>
      </p:sp>
      <p:sp>
        <p:nvSpPr>
          <p:cNvPr id="5" name="Text 3"/>
          <p:cNvSpPr/>
          <p:nvPr/>
        </p:nvSpPr>
        <p:spPr>
          <a:xfrm>
            <a:off x="457200" y="164592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0D94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Effective: 2027</a:t>
            </a:r>
            <a:endParaRPr lang="en-US" sz="2000" dirty="0"/>
          </a:p>
        </p:txBody>
      </p:sp>
      <p:sp>
        <p:nvSpPr>
          <p:cNvPr id="6" name="Shape 4"/>
          <p:cNvSpPr/>
          <p:nvPr/>
        </p:nvSpPr>
        <p:spPr>
          <a:xfrm>
            <a:off x="457200" y="2560320"/>
            <a:ext cx="2743200" cy="1645920"/>
          </a:xfrm>
          <a:prstGeom prst="rect">
            <a:avLst/>
          </a:prstGeom>
          <a:solidFill>
            <a:srgbClr val="0D9488"/>
          </a:solidFill>
          <a:ln/>
        </p:spPr>
      </p:sp>
      <p:sp>
        <p:nvSpPr>
          <p:cNvPr id="7" name="Text 5"/>
          <p:cNvSpPr/>
          <p:nvPr/>
        </p:nvSpPr>
        <p:spPr>
          <a:xfrm>
            <a:off x="457200" y="2743200"/>
            <a:ext cx="2743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200M+</a:t>
            </a:r>
            <a:endParaRPr lang="en-US" sz="3600" dirty="0"/>
          </a:p>
        </p:txBody>
      </p:sp>
      <p:sp>
        <p:nvSpPr>
          <p:cNvPr id="8" name="Text 6"/>
          <p:cNvSpPr/>
          <p:nvPr/>
        </p:nvSpPr>
        <p:spPr>
          <a:xfrm>
            <a:off x="457200" y="3383280"/>
            <a:ext cx="27432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Products annually</a:t>
            </a:r>
            <a:endParaRPr lang="en-US" sz="1300" dirty="0"/>
          </a:p>
        </p:txBody>
      </p:sp>
      <p:sp>
        <p:nvSpPr>
          <p:cNvPr id="9" name="Shape 7"/>
          <p:cNvSpPr/>
          <p:nvPr/>
        </p:nvSpPr>
        <p:spPr>
          <a:xfrm>
            <a:off x="3383280" y="2560320"/>
            <a:ext cx="2743200" cy="1645920"/>
          </a:xfrm>
          <a:prstGeom prst="rect">
            <a:avLst/>
          </a:prstGeom>
          <a:solidFill>
            <a:srgbClr val="0D9488"/>
          </a:solidFill>
          <a:ln/>
        </p:spPr>
      </p:sp>
      <p:sp>
        <p:nvSpPr>
          <p:cNvPr id="10" name="Text 8"/>
          <p:cNvSpPr/>
          <p:nvPr/>
        </p:nvSpPr>
        <p:spPr>
          <a:xfrm>
            <a:off x="3383280" y="2743200"/>
            <a:ext cx="2743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100%</a:t>
            </a:r>
            <a:endParaRPr lang="en-US" sz="3600" dirty="0"/>
          </a:p>
        </p:txBody>
      </p:sp>
      <p:sp>
        <p:nvSpPr>
          <p:cNvPr id="11" name="Text 9"/>
          <p:cNvSpPr/>
          <p:nvPr/>
        </p:nvSpPr>
        <p:spPr>
          <a:xfrm>
            <a:off x="3383280" y="3383280"/>
            <a:ext cx="27432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Compliance required</a:t>
            </a:r>
            <a:endParaRPr lang="en-US" sz="1300" dirty="0"/>
          </a:p>
        </p:txBody>
      </p:sp>
      <p:sp>
        <p:nvSpPr>
          <p:cNvPr id="12" name="Shape 10"/>
          <p:cNvSpPr/>
          <p:nvPr/>
        </p:nvSpPr>
        <p:spPr>
          <a:xfrm>
            <a:off x="6309360" y="2560320"/>
            <a:ext cx="2743200" cy="1645920"/>
          </a:xfrm>
          <a:prstGeom prst="rect">
            <a:avLst/>
          </a:prstGeom>
          <a:solidFill>
            <a:srgbClr val="0D9488"/>
          </a:solidFill>
          <a:ln/>
        </p:spPr>
      </p:sp>
      <p:sp>
        <p:nvSpPr>
          <p:cNvPr id="13" name="Text 11"/>
          <p:cNvSpPr/>
          <p:nvPr/>
        </p:nvSpPr>
        <p:spPr>
          <a:xfrm>
            <a:off x="6309360" y="2743200"/>
            <a:ext cx="2743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$50B+</a:t>
            </a:r>
            <a:endParaRPr lang="en-US" sz="3600" dirty="0"/>
          </a:p>
        </p:txBody>
      </p:sp>
      <p:sp>
        <p:nvSpPr>
          <p:cNvPr id="14" name="Text 12"/>
          <p:cNvSpPr/>
          <p:nvPr/>
        </p:nvSpPr>
        <p:spPr>
          <a:xfrm>
            <a:off x="6309360" y="3383280"/>
            <a:ext cx="27432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Market opportunity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457200" y="475488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i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Mandatory compliance = Guaranteed buyers</a:t>
            </a:r>
            <a:endParaRPr lang="en-US" sz="16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0"/>
          </a:xfrm>
          <a:prstGeom prst="rect">
            <a:avLst/>
          </a:prstGeom>
          <a:solidFill>
            <a:srgbClr val="1E2761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13716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Solution: Object DNA Tokens</a:t>
            </a:r>
            <a:endParaRPr lang="en-US" sz="4000" dirty="0"/>
          </a:p>
        </p:txBody>
      </p:sp>
      <p:sp>
        <p:nvSpPr>
          <p:cNvPr id="4" name="Text 2"/>
          <p:cNvSpPr/>
          <p:nvPr/>
        </p:nvSpPr>
        <p:spPr>
          <a:xfrm>
            <a:off x="457200" y="109728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i="1" dirty="0">
                <a:solidFill>
                  <a:srgbClr val="0D94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Token IS the product's permanent identity</a:t>
            </a:r>
            <a:endParaRPr lang="en-US" sz="2400" dirty="0"/>
          </a:p>
        </p:txBody>
      </p:sp>
      <p:sp>
        <p:nvSpPr>
          <p:cNvPr id="5" name="Text 3"/>
          <p:cNvSpPr/>
          <p:nvPr/>
        </p:nvSpPr>
        <p:spPr>
          <a:xfrm>
            <a:off x="731520" y="1920240"/>
            <a:ext cx="795528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Live state tracking throughout product lifecycle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731520" y="2926080"/>
            <a:ext cx="795528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Immortal provenance and verifiable ownership history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731520" y="3931920"/>
            <a:ext cx="795528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Circular economy orchestration &amp; automated end-of-life routing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0"/>
          </a:xfrm>
          <a:prstGeom prst="rect">
            <a:avLst/>
          </a:prstGeom>
          <a:solidFill>
            <a:srgbClr val="1E2761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13716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Product Lifecycle State Machine</a:t>
            </a:r>
            <a:endParaRPr lang="en-US" sz="4000" dirty="0"/>
          </a:p>
        </p:txBody>
      </p:sp>
      <p:sp>
        <p:nvSpPr>
          <p:cNvPr id="4" name="Text 2"/>
          <p:cNvSpPr/>
          <p:nvPr/>
        </p:nvSpPr>
        <p:spPr>
          <a:xfrm>
            <a:off x="457200" y="1371600"/>
            <a:ext cx="82296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Manufactured → QA → Transit → Retail → Consumer → Resale/Recycle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457200" y="228600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i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Each transition triggers embedded logic &amp; state updates</a:t>
            </a:r>
            <a:endParaRPr lang="en-US" sz="1300" dirty="0"/>
          </a:p>
        </p:txBody>
      </p:sp>
      <p:sp>
        <p:nvSpPr>
          <p:cNvPr id="6" name="Shape 4"/>
          <p:cNvSpPr/>
          <p:nvPr/>
        </p:nvSpPr>
        <p:spPr>
          <a:xfrm>
            <a:off x="457200" y="3017520"/>
            <a:ext cx="8229600" cy="914400"/>
          </a:xfrm>
          <a:prstGeom prst="rect">
            <a:avLst/>
          </a:prstGeom>
          <a:solidFill>
            <a:srgbClr val="CADCFC"/>
          </a:solidFill>
          <a:ln/>
        </p:spPr>
      </p:sp>
      <p:sp>
        <p:nvSpPr>
          <p:cNvPr id="7" name="Text 5"/>
          <p:cNvSpPr/>
          <p:nvPr/>
        </p:nvSpPr>
        <p:spPr>
          <a:xfrm>
            <a:off x="640080" y="3154680"/>
            <a:ext cx="77724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Warranty Tracking: Automatic expiry and claims routing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457200" y="4114800"/>
            <a:ext cx="8229600" cy="914400"/>
          </a:xfrm>
          <a:prstGeom prst="rect">
            <a:avLst/>
          </a:prstGeom>
          <a:solidFill>
            <a:srgbClr val="CADCFC"/>
          </a:solidFill>
          <a:ln/>
        </p:spPr>
      </p:sp>
      <p:sp>
        <p:nvSpPr>
          <p:cNvPr id="9" name="Text 7"/>
          <p:cNvSpPr/>
          <p:nvPr/>
        </p:nvSpPr>
        <p:spPr>
          <a:xfrm>
            <a:off x="640080" y="4251960"/>
            <a:ext cx="77724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Compliance Stamps: Regulatory checks embedded at each stage</a:t>
            </a:r>
            <a:endParaRPr lang="en-US" sz="1200" dirty="0"/>
          </a:p>
        </p:txBody>
      </p:sp>
      <p:sp>
        <p:nvSpPr>
          <p:cNvPr id="10" name="Shape 8"/>
          <p:cNvSpPr/>
          <p:nvPr/>
        </p:nvSpPr>
        <p:spPr>
          <a:xfrm>
            <a:off x="457200" y="5212080"/>
            <a:ext cx="8229600" cy="914400"/>
          </a:xfrm>
          <a:prstGeom prst="rect">
            <a:avLst/>
          </a:prstGeom>
          <a:solidFill>
            <a:srgbClr val="CADCFC"/>
          </a:solidFill>
          <a:ln/>
        </p:spPr>
      </p:sp>
      <p:sp>
        <p:nvSpPr>
          <p:cNvPr id="11" name="Text 9"/>
          <p:cNvSpPr/>
          <p:nvPr/>
        </p:nvSpPr>
        <p:spPr>
          <a:xfrm>
            <a:off x="640080" y="5349240"/>
            <a:ext cx="77724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Circular Data: End-of-life destination pre-determined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0"/>
          </a:xfrm>
          <a:prstGeom prst="rect">
            <a:avLst/>
          </a:prstGeom>
          <a:solidFill>
            <a:srgbClr val="1E2761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13716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DUAL Architecture: Four-Layer Advantage</a:t>
            </a:r>
            <a:endParaRPr lang="en-US" sz="4000" dirty="0"/>
          </a:p>
        </p:txBody>
      </p:sp>
      <p:sp>
        <p:nvSpPr>
          <p:cNvPr id="4" name="Shape 2"/>
          <p:cNvSpPr/>
          <p:nvPr/>
        </p:nvSpPr>
        <p:spPr>
          <a:xfrm>
            <a:off x="457200" y="1097280"/>
            <a:ext cx="8229600" cy="777240"/>
          </a:xfrm>
          <a:prstGeom prst="rect">
            <a:avLst/>
          </a:prstGeom>
          <a:solidFill>
            <a:srgbClr val="CADCFC"/>
          </a:solidFill>
          <a:ln/>
        </p:spPr>
      </p:sp>
      <p:sp>
        <p:nvSpPr>
          <p:cNvPr id="5" name="Text 3"/>
          <p:cNvSpPr/>
          <p:nvPr/>
        </p:nvSpPr>
        <p:spPr>
          <a:xfrm>
            <a:off x="640080" y="1143000"/>
            <a:ext cx="2286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Asset Layer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3017520" y="1143000"/>
            <a:ext cx="566928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Product data &amp; metadata</a:t>
            </a:r>
            <a:endParaRPr lang="en-US" sz="1200" dirty="0"/>
          </a:p>
        </p:txBody>
      </p:sp>
      <p:sp>
        <p:nvSpPr>
          <p:cNvPr id="7" name="Shape 5"/>
          <p:cNvSpPr/>
          <p:nvPr/>
        </p:nvSpPr>
        <p:spPr>
          <a:xfrm>
            <a:off x="457200" y="1965960"/>
            <a:ext cx="8229600" cy="777240"/>
          </a:xfrm>
          <a:prstGeom prst="rect">
            <a:avLst/>
          </a:prstGeom>
          <a:solidFill>
            <a:srgbClr val="0D9488"/>
          </a:solidFill>
          <a:ln/>
        </p:spPr>
      </p:sp>
      <p:sp>
        <p:nvSpPr>
          <p:cNvPr id="8" name="Text 6"/>
          <p:cNvSpPr/>
          <p:nvPr/>
        </p:nvSpPr>
        <p:spPr>
          <a:xfrm>
            <a:off x="640080" y="2011680"/>
            <a:ext cx="2286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Logic Layer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3017520" y="2011680"/>
            <a:ext cx="566928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Warranty &amp; lifecycle rules</a:t>
            </a:r>
            <a:endParaRPr lang="en-US" sz="1200" dirty="0"/>
          </a:p>
        </p:txBody>
      </p:sp>
      <p:sp>
        <p:nvSpPr>
          <p:cNvPr id="10" name="Shape 8"/>
          <p:cNvSpPr/>
          <p:nvPr/>
        </p:nvSpPr>
        <p:spPr>
          <a:xfrm>
            <a:off x="457200" y="2834640"/>
            <a:ext cx="8229600" cy="777240"/>
          </a:xfrm>
          <a:prstGeom prst="rect">
            <a:avLst/>
          </a:prstGeom>
          <a:solidFill>
            <a:srgbClr val="CADCFC"/>
          </a:solidFill>
          <a:ln/>
        </p:spPr>
      </p:sp>
      <p:sp>
        <p:nvSpPr>
          <p:cNvPr id="11" name="Text 9"/>
          <p:cNvSpPr/>
          <p:nvPr/>
        </p:nvSpPr>
        <p:spPr>
          <a:xfrm>
            <a:off x="640080" y="2880360"/>
            <a:ext cx="2286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Compliance Layer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3017520" y="2880360"/>
            <a:ext cx="566928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EU DPP mandate rules</a:t>
            </a:r>
            <a:endParaRPr lang="en-US" sz="1200" dirty="0"/>
          </a:p>
        </p:txBody>
      </p:sp>
      <p:sp>
        <p:nvSpPr>
          <p:cNvPr id="13" name="Shape 11"/>
          <p:cNvSpPr/>
          <p:nvPr/>
        </p:nvSpPr>
        <p:spPr>
          <a:xfrm>
            <a:off x="457200" y="3703320"/>
            <a:ext cx="8229600" cy="777240"/>
          </a:xfrm>
          <a:prstGeom prst="rect">
            <a:avLst/>
          </a:prstGeom>
          <a:solidFill>
            <a:srgbClr val="0D9488"/>
          </a:solidFill>
          <a:ln/>
        </p:spPr>
      </p:sp>
      <p:sp>
        <p:nvSpPr>
          <p:cNvPr id="14" name="Text 12"/>
          <p:cNvSpPr/>
          <p:nvPr/>
        </p:nvSpPr>
        <p:spPr>
          <a:xfrm>
            <a:off x="640080" y="3749040"/>
            <a:ext cx="2286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Integration Layer</a:t>
            </a:r>
            <a:endParaRPr lang="en-US" sz="1400" dirty="0"/>
          </a:p>
        </p:txBody>
      </p:sp>
      <p:sp>
        <p:nvSpPr>
          <p:cNvPr id="15" name="Text 13"/>
          <p:cNvSpPr/>
          <p:nvPr/>
        </p:nvSpPr>
        <p:spPr>
          <a:xfrm>
            <a:off x="3017520" y="3749040"/>
            <a:ext cx="566928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IoT, logistics, supply chain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457200" y="475488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i="1" dirty="0">
                <a:solidFill>
                  <a:srgbClr val="0D94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Only DUAL supports mutable state within tokens natively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0"/>
          </a:xfrm>
          <a:prstGeom prst="rect">
            <a:avLst/>
          </a:prstGeom>
          <a:solidFill>
            <a:srgbClr val="1E2761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13716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Technical Differentiators</a:t>
            </a:r>
            <a:endParaRPr lang="en-US" sz="4000" dirty="0"/>
          </a:p>
        </p:txBody>
      </p:sp>
      <p:sp>
        <p:nvSpPr>
          <p:cNvPr id="4" name="Text 2"/>
          <p:cNvSpPr/>
          <p:nvPr/>
        </p:nvSpPr>
        <p:spPr>
          <a:xfrm>
            <a:off x="731520" y="1188720"/>
            <a:ext cx="795528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Native geo-positioning for supply chain tracking</a:t>
            </a:r>
            <a:endParaRPr lang="en-US" sz="1300" dirty="0"/>
          </a:p>
        </p:txBody>
      </p:sp>
      <p:sp>
        <p:nvSpPr>
          <p:cNvPr id="5" name="Text 3"/>
          <p:cNvSpPr/>
          <p:nvPr/>
        </p:nvSpPr>
        <p:spPr>
          <a:xfrm>
            <a:off x="731520" y="1965960"/>
            <a:ext cx="795528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Mutable state within tokens (not off-chain)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731520" y="2743200"/>
            <a:ext cx="795528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Event Bus orchestration for lifecycle automation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731520" y="3520440"/>
            <a:ext cx="795528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Protocol-level compliance rule enforcement</a:t>
            </a:r>
            <a:endParaRPr lang="en-US" sz="1300" dirty="0"/>
          </a:p>
        </p:txBody>
      </p:sp>
      <p:sp>
        <p:nvSpPr>
          <p:cNvPr id="8" name="Shape 6"/>
          <p:cNvSpPr/>
          <p:nvPr/>
        </p:nvSpPr>
        <p:spPr>
          <a:xfrm>
            <a:off x="457200" y="4663440"/>
            <a:ext cx="8229600" cy="822960"/>
          </a:xfrm>
          <a:prstGeom prst="rect">
            <a:avLst/>
          </a:prstGeom>
          <a:solidFill>
            <a:srgbClr val="CADCFC"/>
          </a:solidFill>
          <a:ln/>
        </p:spPr>
      </p:sp>
      <p:sp>
        <p:nvSpPr>
          <p:cNvPr id="9" name="Text 7"/>
          <p:cNvSpPr/>
          <p:nvPr/>
        </p:nvSpPr>
        <p:spPr>
          <a:xfrm>
            <a:off x="640080" y="4800600"/>
            <a:ext cx="77724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Scales from 1M to 1B products without architectural compromise</a:t>
            </a:r>
            <a:endParaRPr lang="en-US" sz="13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0"/>
          </a:xfrm>
          <a:prstGeom prst="rect">
            <a:avLst/>
          </a:prstGeom>
          <a:solidFill>
            <a:srgbClr val="1E2761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13716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Market Size: TAM → SAM → SOM</a:t>
            </a:r>
            <a:endParaRPr lang="en-US" sz="4000" dirty="0"/>
          </a:p>
        </p:txBody>
      </p:sp>
      <p:sp>
        <p:nvSpPr>
          <p:cNvPr id="4" name="Shape 2"/>
          <p:cNvSpPr/>
          <p:nvPr/>
        </p:nvSpPr>
        <p:spPr>
          <a:xfrm>
            <a:off x="457200" y="1371600"/>
            <a:ext cx="2743200" cy="1371600"/>
          </a:xfrm>
          <a:prstGeom prst="rect">
            <a:avLst/>
          </a:prstGeom>
          <a:solidFill>
            <a:srgbClr val="0D9488"/>
          </a:solidFill>
          <a:ln/>
        </p:spPr>
      </p:sp>
      <p:sp>
        <p:nvSpPr>
          <p:cNvPr id="5" name="Text 3"/>
          <p:cNvSpPr/>
          <p:nvPr/>
        </p:nvSpPr>
        <p:spPr>
          <a:xfrm>
            <a:off x="457200" y="1508760"/>
            <a:ext cx="2743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TAM</a:t>
            </a:r>
            <a:endParaRPr lang="en-US" sz="1800" dirty="0"/>
          </a:p>
        </p:txBody>
      </p:sp>
      <p:sp>
        <p:nvSpPr>
          <p:cNvPr id="6" name="Text 4"/>
          <p:cNvSpPr/>
          <p:nvPr/>
        </p:nvSpPr>
        <p:spPr>
          <a:xfrm>
            <a:off x="457200" y="1874520"/>
            <a:ext cx="2743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$50B+</a:t>
            </a:r>
            <a:endParaRPr lang="en-US" sz="2800" dirty="0"/>
          </a:p>
        </p:txBody>
      </p:sp>
      <p:sp>
        <p:nvSpPr>
          <p:cNvPr id="7" name="Text 5"/>
          <p:cNvSpPr/>
          <p:nvPr/>
        </p:nvSpPr>
        <p:spPr>
          <a:xfrm>
            <a:off x="457200" y="2377440"/>
            <a:ext cx="2743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EU DPP infrastructure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3383280" y="1371600"/>
            <a:ext cx="2743200" cy="1371600"/>
          </a:xfrm>
          <a:prstGeom prst="rect">
            <a:avLst/>
          </a:prstGeom>
          <a:solidFill>
            <a:srgbClr val="0D9488"/>
          </a:solidFill>
          <a:ln/>
        </p:spPr>
      </p:sp>
      <p:sp>
        <p:nvSpPr>
          <p:cNvPr id="9" name="Text 7"/>
          <p:cNvSpPr/>
          <p:nvPr/>
        </p:nvSpPr>
        <p:spPr>
          <a:xfrm>
            <a:off x="3383280" y="1508760"/>
            <a:ext cx="2743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SAM</a:t>
            </a:r>
            <a:endParaRPr lang="en-US" sz="1800" dirty="0"/>
          </a:p>
        </p:txBody>
      </p:sp>
      <p:sp>
        <p:nvSpPr>
          <p:cNvPr id="10" name="Text 8"/>
          <p:cNvSpPr/>
          <p:nvPr/>
        </p:nvSpPr>
        <p:spPr>
          <a:xfrm>
            <a:off x="3383280" y="1874520"/>
            <a:ext cx="2743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$5B</a:t>
            </a:r>
            <a:endParaRPr lang="en-US" sz="2800" dirty="0"/>
          </a:p>
        </p:txBody>
      </p:sp>
      <p:sp>
        <p:nvSpPr>
          <p:cNvPr id="11" name="Text 9"/>
          <p:cNvSpPr/>
          <p:nvPr/>
        </p:nvSpPr>
        <p:spPr>
          <a:xfrm>
            <a:off x="3383280" y="2377440"/>
            <a:ext cx="2743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Textiles, batteries, electronics</a:t>
            </a:r>
            <a:endParaRPr lang="en-US" sz="1100" dirty="0"/>
          </a:p>
        </p:txBody>
      </p:sp>
      <p:sp>
        <p:nvSpPr>
          <p:cNvPr id="12" name="Shape 10"/>
          <p:cNvSpPr/>
          <p:nvPr/>
        </p:nvSpPr>
        <p:spPr>
          <a:xfrm>
            <a:off x="6309360" y="1371600"/>
            <a:ext cx="2743200" cy="1371600"/>
          </a:xfrm>
          <a:prstGeom prst="rect">
            <a:avLst/>
          </a:prstGeom>
          <a:solidFill>
            <a:srgbClr val="0D9488"/>
          </a:solidFill>
          <a:ln/>
        </p:spPr>
      </p:sp>
      <p:sp>
        <p:nvSpPr>
          <p:cNvPr id="13" name="Text 11"/>
          <p:cNvSpPr/>
          <p:nvPr/>
        </p:nvSpPr>
        <p:spPr>
          <a:xfrm>
            <a:off x="6309360" y="1508760"/>
            <a:ext cx="2743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SOM</a:t>
            </a:r>
            <a:endParaRPr lang="en-US" sz="1800" dirty="0"/>
          </a:p>
        </p:txBody>
      </p:sp>
      <p:sp>
        <p:nvSpPr>
          <p:cNvPr id="14" name="Text 12"/>
          <p:cNvSpPr/>
          <p:nvPr/>
        </p:nvSpPr>
        <p:spPr>
          <a:xfrm>
            <a:off x="6309360" y="1874520"/>
            <a:ext cx="2743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$200M</a:t>
            </a:r>
            <a:endParaRPr lang="en-US" sz="2800" dirty="0"/>
          </a:p>
        </p:txBody>
      </p:sp>
      <p:sp>
        <p:nvSpPr>
          <p:cNvPr id="15" name="Text 13"/>
          <p:cNvSpPr/>
          <p:nvPr/>
        </p:nvSpPr>
        <p:spPr>
          <a:xfrm>
            <a:off x="6309360" y="2377440"/>
            <a:ext cx="2743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Year 3 target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0"/>
          </a:xfrm>
          <a:prstGeom prst="rect">
            <a:avLst/>
          </a:prstGeom>
          <a:solidFill>
            <a:srgbClr val="1E2761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13716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Traction &amp; Heritage</a:t>
            </a:r>
            <a:endParaRPr lang="en-US" sz="4000" dirty="0"/>
          </a:p>
        </p:txBody>
      </p:sp>
      <p:sp>
        <p:nvSpPr>
          <p:cNvPr id="4" name="Shape 2"/>
          <p:cNvSpPr/>
          <p:nvPr/>
        </p:nvSpPr>
        <p:spPr>
          <a:xfrm>
            <a:off x="457200" y="1097280"/>
            <a:ext cx="2743200" cy="1371600"/>
          </a:xfrm>
          <a:prstGeom prst="rect">
            <a:avLst/>
          </a:prstGeom>
          <a:solidFill>
            <a:srgbClr val="CADCFC"/>
          </a:solidFill>
          <a:ln/>
        </p:spPr>
      </p:sp>
      <p:sp>
        <p:nvSpPr>
          <p:cNvPr id="5" name="Text 3"/>
          <p:cNvSpPr/>
          <p:nvPr/>
        </p:nvSpPr>
        <p:spPr>
          <a:xfrm>
            <a:off x="457200" y="1234440"/>
            <a:ext cx="2743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0D948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51.2M</a:t>
            </a:r>
            <a:endParaRPr lang="en-US" sz="3200" dirty="0"/>
          </a:p>
        </p:txBody>
      </p:sp>
      <p:sp>
        <p:nvSpPr>
          <p:cNvPr id="6" name="Text 4"/>
          <p:cNvSpPr/>
          <p:nvPr/>
        </p:nvSpPr>
        <p:spPr>
          <a:xfrm>
            <a:off x="457200" y="1828800"/>
            <a:ext cx="2743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Tokens deployed</a:t>
            </a:r>
            <a:endParaRPr lang="en-US" sz="1300" dirty="0"/>
          </a:p>
        </p:txBody>
      </p:sp>
      <p:sp>
        <p:nvSpPr>
          <p:cNvPr id="7" name="Shape 5"/>
          <p:cNvSpPr/>
          <p:nvPr/>
        </p:nvSpPr>
        <p:spPr>
          <a:xfrm>
            <a:off x="3383280" y="1097280"/>
            <a:ext cx="2743200" cy="1371600"/>
          </a:xfrm>
          <a:prstGeom prst="rect">
            <a:avLst/>
          </a:prstGeom>
          <a:solidFill>
            <a:srgbClr val="CADCFC"/>
          </a:solidFill>
          <a:ln/>
        </p:spPr>
      </p:sp>
      <p:sp>
        <p:nvSpPr>
          <p:cNvPr id="8" name="Text 6"/>
          <p:cNvSpPr/>
          <p:nvPr/>
        </p:nvSpPr>
        <p:spPr>
          <a:xfrm>
            <a:off x="3383280" y="1234440"/>
            <a:ext cx="2743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0D948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11.6M</a:t>
            </a:r>
            <a:endParaRPr lang="en-US" sz="3200" dirty="0"/>
          </a:p>
        </p:txBody>
      </p:sp>
      <p:sp>
        <p:nvSpPr>
          <p:cNvPr id="9" name="Text 7"/>
          <p:cNvSpPr/>
          <p:nvPr/>
        </p:nvSpPr>
        <p:spPr>
          <a:xfrm>
            <a:off x="3383280" y="1828800"/>
            <a:ext cx="2743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Wallets active</a:t>
            </a:r>
            <a:endParaRPr lang="en-US" sz="1300" dirty="0"/>
          </a:p>
        </p:txBody>
      </p:sp>
      <p:sp>
        <p:nvSpPr>
          <p:cNvPr id="10" name="Shape 8"/>
          <p:cNvSpPr/>
          <p:nvPr/>
        </p:nvSpPr>
        <p:spPr>
          <a:xfrm>
            <a:off x="6309360" y="1097280"/>
            <a:ext cx="2743200" cy="1371600"/>
          </a:xfrm>
          <a:prstGeom prst="rect">
            <a:avLst/>
          </a:prstGeom>
          <a:solidFill>
            <a:srgbClr val="CADCFC"/>
          </a:solidFill>
          <a:ln/>
        </p:spPr>
      </p:sp>
      <p:sp>
        <p:nvSpPr>
          <p:cNvPr id="11" name="Text 9"/>
          <p:cNvSpPr/>
          <p:nvPr/>
        </p:nvSpPr>
        <p:spPr>
          <a:xfrm>
            <a:off x="6309360" y="1234440"/>
            <a:ext cx="2743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0D948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538M</a:t>
            </a:r>
            <a:endParaRPr lang="en-US" sz="3200" dirty="0"/>
          </a:p>
        </p:txBody>
      </p:sp>
      <p:sp>
        <p:nvSpPr>
          <p:cNvPr id="12" name="Text 10"/>
          <p:cNvSpPr/>
          <p:nvPr/>
        </p:nvSpPr>
        <p:spPr>
          <a:xfrm>
            <a:off x="6309360" y="1828800"/>
            <a:ext cx="2743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Transactions</a:t>
            </a:r>
            <a:endParaRPr lang="en-US" sz="1300" dirty="0"/>
          </a:p>
        </p:txBody>
      </p:sp>
      <p:sp>
        <p:nvSpPr>
          <p:cNvPr id="13" name="Text 11"/>
          <p:cNvSpPr/>
          <p:nvPr/>
        </p:nvSpPr>
        <p:spPr>
          <a:xfrm>
            <a:off x="457200" y="301752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Enterprise Clients: Visa, PepsiCo, Unilever | 102-method SDK</a:t>
            </a:r>
            <a:endParaRPr lang="en-US" sz="13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15</Slides>
  <Notes>15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2026-04-01T07:15:50Z</dcterms:created>
  <dcterms:modified xsi:type="dcterms:W3CDTF">2026-04-01T07:15:50Z</dcterms:modified>
</cp:coreProperties>
</file>