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charts/chart1.xml" ContentType="application/vnd.openxmlformats-officedocument.drawingml.chart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059669"/>
              </a:solidFill>
              <a:effectLst/>
            </c:spPr>
          </c:dPt>
          <c:dPt>
            <c:idx val="1"/>
            <c:bubble3D val="0"/>
            <c:spPr>
              <a:solidFill>
                <a:srgbClr val="10B981"/>
              </a:solidFill>
              <a:effectLst/>
            </c:spPr>
          </c:dPt>
          <c:dPt>
            <c:idx val="2"/>
            <c:bubble3D val="0"/>
            <c:spPr>
              <a:solidFill>
                <a:srgbClr val="FFFFFF"/>
              </a:solidFill>
              <a:effectLst/>
            </c:spPr>
          </c:dPt>
          <c:dPt>
            <c:idx val="3"/>
            <c:bubble3D val="0"/>
            <c:spPr>
              <a:solidFill>
                <a:srgbClr val="6B7280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Smart Contracts</c:v>
                </c:pt>
                <c:pt idx="1">
                  <c:v>Legal &amp; Regulatory</c:v>
                </c:pt>
                <c:pt idx="2">
                  <c:v>Team &amp; Ops</c:v>
                </c:pt>
                <c:pt idx="3">
                  <c:v>Marketing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40</c:v>
                </c:pt>
                <c:pt idx="1">
                  <c:v>20</c:v>
                </c:pt>
                <c:pt idx="2">
                  <c:v>25</c:v>
                </c:pt>
                <c:pt idx="3">
                  <c:v>15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9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059669"/>
                </a:solidFill>
              </a:rPr>
              <a:t>RealYield™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457200" y="21945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</a:rPr>
              <a:t>Sponsor-Managed Private Real Estate Income Rights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10B981"/>
                </a:solidFill>
              </a:rPr>
              <a:t>DUAL Network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F29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59669"/>
                </a:solidFill>
              </a:rPr>
              <a:t>Financial Projections</a:t>
            </a:r>
            <a:endParaRPr lang="en-US" sz="36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371600" y="1005840"/>
          <a:ext cx="6400800" cy="2011680"/>
        </p:xfrm>
        <a:graphic>
          <a:graphicData uri="http://schemas.openxmlformats.org/drawingml/2006/table">
            <a:tbl>
              <a:tblPr/>
              <a:tblGrid>
                <a:gridCol w="2133600"/>
                <a:gridCol w="2133600"/>
                <a:gridCol w="2133600"/>
              </a:tblGrid>
              <a:tr h="3352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</a:rPr>
                        <a:t>Year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</a:rPr>
                        <a:t>AUM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</a:rPr>
                        <a:t>Revenue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</a:rPr>
                        <a:t>Y1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</a:rPr>
                        <a:t>$10M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</a:rPr>
                        <a:t>$50K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</a:rPr>
                        <a:t>Y2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</a:rPr>
                        <a:t>$100M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</a:rPr>
                        <a:t>$350K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</a:rPr>
                        <a:t>Y3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</a:rPr>
                        <a:t>$500M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</a:rPr>
                        <a:t>$2M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</a:rPr>
                        <a:t>Y4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</a:rPr>
                        <a:t>$2B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</a:rPr>
                        <a:t>$8M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</a:rPr>
                        <a:t>Y5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</a:rPr>
                        <a:t>$5B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F2937"/>
                          </a:solidFill>
                        </a:rPr>
                        <a:t>$20M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596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F29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59669"/>
                </a:solidFill>
              </a:rPr>
              <a:t>$500K Pre-Seed Use of Funds</a:t>
            </a:r>
            <a:endParaRPr lang="en-US" sz="3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1005840"/>
          <a:ext cx="4114800" cy="30175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Text 1"/>
          <p:cNvSpPr/>
          <p:nvPr/>
        </p:nvSpPr>
        <p:spPr>
          <a:xfrm>
            <a:off x="4754880" y="100584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Allocation Breakdown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4754880" y="137160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Smart Contracts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7498080" y="137160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10B981"/>
                </a:solidFill>
              </a:rPr>
              <a:t>$200K (40%)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4754880" y="196596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Legal &amp; Regulatory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7498080" y="196596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10B981"/>
                </a:solidFill>
              </a:rPr>
              <a:t>$100K (20%)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754880" y="256032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Team &amp; Ops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7498080" y="256032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10B981"/>
                </a:solidFill>
              </a:rPr>
              <a:t>$125K (25%)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4754880" y="315468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Marketing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7498080" y="315468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10B981"/>
                </a:solidFill>
              </a:rPr>
              <a:t>$75K (15%)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F29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59669"/>
                </a:solidFill>
              </a:rPr>
              <a:t>Team &amp; Advisors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51560"/>
            <a:ext cx="8229600" cy="6858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0972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2937"/>
                </a:solidFill>
              </a:rPr>
              <a:t>Founder &amp; CEO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1399032"/>
            <a:ext cx="7589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Blockchain architect, 8yr DeFi/RWA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57200" y="1828800"/>
            <a:ext cx="8229600" cy="6858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8745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2937"/>
                </a:solidFill>
              </a:rPr>
              <a:t>Co-Founder CTO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40080" y="2176272"/>
            <a:ext cx="7589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Full-stack engineer, Ethereum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" y="2606040"/>
            <a:ext cx="8229600" cy="6858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65176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2937"/>
                </a:solidFill>
              </a:rPr>
              <a:t>Operations Lead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40080" y="2953512"/>
            <a:ext cx="7589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Real estate &amp; fintech, 6yr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7200" y="3383280"/>
            <a:ext cx="8229600" cy="6858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42900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2937"/>
                </a:solidFill>
              </a:rPr>
              <a:t>Regulatory Advisor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0080" y="3730752"/>
            <a:ext cx="7589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SEC &amp; token regulation specialist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F29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59669"/>
                </a:solidFill>
              </a:rPr>
              <a:t>Risks &amp; Mitigation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51560"/>
            <a:ext cx="3840480" cy="6858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4" name="Text 2"/>
          <p:cNvSpPr/>
          <p:nvPr/>
        </p:nvSpPr>
        <p:spPr>
          <a:xfrm>
            <a:off x="594360" y="1216152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2937"/>
                </a:solidFill>
              </a:rPr>
              <a:t>Regulatory uncertainty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480560" y="1051560"/>
            <a:ext cx="4206240" cy="6858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6" name="Text 4"/>
          <p:cNvSpPr/>
          <p:nvPr/>
        </p:nvSpPr>
        <p:spPr>
          <a:xfrm>
            <a:off x="4617720" y="1216152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Pre-register FinCEN; Reg A+ pathway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828800"/>
            <a:ext cx="3840480" cy="6858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8" name="Text 6"/>
          <p:cNvSpPr/>
          <p:nvPr/>
        </p:nvSpPr>
        <p:spPr>
          <a:xfrm>
            <a:off x="594360" y="1993392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2937"/>
                </a:solidFill>
              </a:rPr>
              <a:t>Real estate credit risk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480560" y="1828800"/>
            <a:ext cx="4206240" cy="6858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0" name="Text 8"/>
          <p:cNvSpPr/>
          <p:nvPr/>
        </p:nvSpPr>
        <p:spPr>
          <a:xfrm>
            <a:off x="4617720" y="1993392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Sponsor insurance; 10% reserve fund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606040"/>
            <a:ext cx="3840480" cy="6858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12" name="Text 10"/>
          <p:cNvSpPr/>
          <p:nvPr/>
        </p:nvSpPr>
        <p:spPr>
          <a:xfrm>
            <a:off x="594360" y="2770632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2937"/>
                </a:solidFill>
              </a:rPr>
              <a:t>Liquidity/adoption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480560" y="2606040"/>
            <a:ext cx="4206240" cy="6858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4" name="Text 12"/>
          <p:cNvSpPr/>
          <p:nvPr/>
        </p:nvSpPr>
        <p:spPr>
          <a:xfrm>
            <a:off x="4617720" y="2770632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Staked incentives; DEX partnerships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383280"/>
            <a:ext cx="3840480" cy="6858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16" name="Text 14"/>
          <p:cNvSpPr/>
          <p:nvPr/>
        </p:nvSpPr>
        <p:spPr>
          <a:xfrm>
            <a:off x="594360" y="3547872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2937"/>
                </a:solidFill>
              </a:rPr>
              <a:t>Smart contract bugs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480560" y="3383280"/>
            <a:ext cx="4206240" cy="6858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8" name="Text 16"/>
          <p:cNvSpPr/>
          <p:nvPr/>
        </p:nvSpPr>
        <p:spPr>
          <a:xfrm>
            <a:off x="4617720" y="3547872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Trail of Bits audit; insurance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F29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28016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59669"/>
                </a:solidFill>
              </a:rPr>
              <a:t>Join the Real Estate Tokenization Revolution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2011680" y="2468880"/>
            <a:ext cx="5120640" cy="82296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4" name="Text 2"/>
          <p:cNvSpPr/>
          <p:nvPr/>
        </p:nvSpPr>
        <p:spPr>
          <a:xfrm>
            <a:off x="2011680" y="2560320"/>
            <a:ext cx="5120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$500K Pre-Seed Round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3749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6B7280"/>
                </a:solidFill>
              </a:rPr>
              <a:t>Build. Fund. Scale.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F29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59669"/>
                </a:solidFill>
              </a:rPr>
              <a:t>RealYield™ — DUAL Network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hello@realyield.io | www.realyield.io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2926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6B7280"/>
                </a:solidFill>
              </a:rPr>
              <a:t>Tokenized Real Estate Income Rights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F29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59669"/>
                </a:solidFill>
              </a:rPr>
              <a:t>The Problem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Real estate investors face friction: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6B7280"/>
                </a:solidFill>
              </a:rPr>
              <a:t>Illiquidity — wealth locked in properties for years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6B7280"/>
                </a:solidFill>
              </a:rPr>
              <a:t>Centralized custody — trust required, opaque NAV updates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6B7280"/>
                </a:solidFill>
              </a:rPr>
              <a:t>Slow settlement — T+2/T+3 redemptions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6B7280"/>
                </a:solidFill>
              </a:rPr>
              <a:t>Fragmented data — manual reconciliation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F29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59669"/>
                </a:solidFill>
              </a:rPr>
              <a:t>The Solution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3474720"/>
          </a:xfrm>
          <a:prstGeom prst="rect">
            <a:avLst/>
          </a:prstGeom>
          <a:solidFill>
            <a:srgbClr val="F3F4F6"/>
          </a:solidFill>
          <a:ln w="25400">
            <a:solidFill>
              <a:srgbClr val="10B9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28016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</a:rPr>
              <a:t>RealYield™ tokenizes real estate income rights on blockchain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05840" y="1737360"/>
            <a:ext cx="73152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Transparent NAV updates via approved fund administrators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Sub-second on-chain settlement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ERC-20 dividend-bearing yield tokens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State tracking (Ready→Occupied→Maintenance→Liquidation)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F29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59669"/>
                </a:solidFill>
              </a:rPr>
              <a:t>MVP: Year 1 Launch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384048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Single CA Multi-Family Property</a:t>
            </a:r>
            <a:endParaRPr lang="en-US" sz="1600" dirty="0"/>
          </a:p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</a:rPr>
              <a:t>5 units, one sponsor, quarterly yields</a:t>
            </a:r>
            <a:endParaRPr lang="en-US" sz="1600" dirty="0"/>
          </a:p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</a:rPr>
              <a:t>NAV resets every 90 days</a:t>
            </a:r>
            <a:endParaRPr lang="en-US" sz="1600" dirty="0"/>
          </a:p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</a:rPr>
              <a:t>7–9% annualized yield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846320" y="1097280"/>
            <a:ext cx="3840480" cy="3200400"/>
          </a:xfrm>
          <a:prstGeom prst="rect">
            <a:avLst/>
          </a:prstGeom>
          <a:solidFill>
            <a:srgbClr val="10B981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120640" y="1280160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Key Metrics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120640" y="1737360"/>
            <a:ext cx="329184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Token decimals: 6 (USDC compat)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Gas: 50K–200K per tx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Settlement: Sub-second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Custody: Non-custodial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F29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59669"/>
                </a:solidFill>
              </a:rPr>
              <a:t>Property State Lifecycle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640080" y="1188720"/>
            <a:ext cx="1645920" cy="1097280"/>
          </a:xfrm>
          <a:prstGeom prst="roundRect">
            <a:avLst>
              <a:gd name="adj" fmla="val 8333"/>
            </a:avLst>
          </a:prstGeom>
          <a:solidFill>
            <a:srgbClr val="10B981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32588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Ready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640080" y="173736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Pre-occupancy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2286000" y="1737360"/>
            <a:ext cx="548640" cy="0"/>
          </a:xfrm>
          <a:prstGeom prst="line">
            <a:avLst/>
          </a:prstGeom>
          <a:noFill/>
          <a:ln w="25400">
            <a:solidFill>
              <a:srgbClr val="05966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468880" y="1188720"/>
            <a:ext cx="1645920" cy="1097280"/>
          </a:xfrm>
          <a:prstGeom prst="roundRect">
            <a:avLst>
              <a:gd name="adj" fmla="val 8333"/>
            </a:avLst>
          </a:prstGeom>
          <a:solidFill>
            <a:srgbClr val="10B981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132588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Occupied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468880" y="173736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Revenue gen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114800" y="1737360"/>
            <a:ext cx="548640" cy="0"/>
          </a:xfrm>
          <a:prstGeom prst="line">
            <a:avLst/>
          </a:prstGeom>
          <a:noFill/>
          <a:ln w="25400">
            <a:solidFill>
              <a:srgbClr val="05966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297680" y="1188720"/>
            <a:ext cx="1645920" cy="1097280"/>
          </a:xfrm>
          <a:prstGeom prst="roundRect">
            <a:avLst>
              <a:gd name="adj" fmla="val 8333"/>
            </a:avLst>
          </a:prstGeom>
          <a:solidFill>
            <a:srgbClr val="10B981"/>
          </a:solidFill>
          <a:ln/>
        </p:spPr>
      </p:sp>
      <p:sp>
        <p:nvSpPr>
          <p:cNvPr id="12" name="Text 10"/>
          <p:cNvSpPr/>
          <p:nvPr/>
        </p:nvSpPr>
        <p:spPr>
          <a:xfrm>
            <a:off x="4297680" y="132588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Maintenance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97680" y="173736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Capex phase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5943600" y="1737360"/>
            <a:ext cx="548640" cy="0"/>
          </a:xfrm>
          <a:prstGeom prst="line">
            <a:avLst/>
          </a:prstGeom>
          <a:noFill/>
          <a:ln w="25400">
            <a:solidFill>
              <a:srgbClr val="05966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126480" y="1188720"/>
            <a:ext cx="1645920" cy="1097280"/>
          </a:xfrm>
          <a:prstGeom prst="roundRect">
            <a:avLst>
              <a:gd name="adj" fmla="val 8333"/>
            </a:avLst>
          </a:prstGeom>
          <a:solidFill>
            <a:srgbClr val="10B981"/>
          </a:solidFill>
          <a:ln/>
        </p:spPr>
      </p:sp>
      <p:sp>
        <p:nvSpPr>
          <p:cNvPr id="16" name="Text 14"/>
          <p:cNvSpPr/>
          <p:nvPr/>
        </p:nvSpPr>
        <p:spPr>
          <a:xfrm>
            <a:off x="6126480" y="132588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Liquidation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126480" y="173736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Exit wind-down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57200" y="27432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80"/>
                </a:solidFill>
              </a:rPr>
              <a:t>NAV updates reflect property state; dividend yield adjusts with occupancy &amp; maintenance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F29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59669"/>
                </a:solidFill>
              </a:rPr>
              <a:t>Market Opportunity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Real Estate Tokenization TAM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1325880"/>
            <a:ext cx="4114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0B981"/>
                </a:solidFill>
              </a:rPr>
              <a:t>$1.5T by 2030</a:t>
            </a:r>
            <a:endParaRPr lang="en-US" sz="2600" dirty="0"/>
          </a:p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</a:rPr>
              <a:t>25% CAGR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754880" y="100584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US Multi-Family Market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754880" y="1325880"/>
            <a:ext cx="39319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0B981"/>
                </a:solidFill>
              </a:rPr>
              <a:t>$3.2T AUM</a:t>
            </a:r>
            <a:endParaRPr lang="en-US" sz="2600" dirty="0"/>
          </a:p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</a:rPr>
              <a:t>5,400+ operators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457200" y="2926080"/>
            <a:ext cx="8229600" cy="146304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3063240"/>
            <a:ext cx="76809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</a:rPr>
              <a:t>SAM: 0.5–2% tokenization = $16–64B | Y1–3: $50M–500M AUM | Y5: $5–10B TAM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F29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59669"/>
                </a:solidFill>
              </a:rPr>
              <a:t>Competitive Advantage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743200" cy="73152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4" name="Text 2"/>
          <p:cNvSpPr/>
          <p:nvPr/>
        </p:nvSpPr>
        <p:spPr>
          <a:xfrm>
            <a:off x="594360" y="132588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</a:rPr>
              <a:t>Fundrise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383280" y="1097280"/>
            <a:ext cx="5303520" cy="73152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6" name="Text 4"/>
          <p:cNvSpPr/>
          <p:nvPr/>
        </p:nvSpPr>
        <p:spPr>
          <a:xfrm>
            <a:off x="3520440" y="128016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RealYield: Real estate income + transparent NAV on-chain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2011680"/>
            <a:ext cx="2743200" cy="73152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8" name="Text 6"/>
          <p:cNvSpPr/>
          <p:nvPr/>
        </p:nvSpPr>
        <p:spPr>
          <a:xfrm>
            <a:off x="594360" y="224028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</a:rPr>
              <a:t>Harbor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383280" y="2011680"/>
            <a:ext cx="5303520" cy="73152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0" name="Text 8"/>
          <p:cNvSpPr/>
          <p:nvPr/>
        </p:nvSpPr>
        <p:spPr>
          <a:xfrm>
            <a:off x="3520440" y="219456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RealYield: Real estate income + transparent NAV on-chain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926080"/>
            <a:ext cx="2743200" cy="73152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12" name="Text 10"/>
          <p:cNvSpPr/>
          <p:nvPr/>
        </p:nvSpPr>
        <p:spPr>
          <a:xfrm>
            <a:off x="594360" y="315468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</a:rPr>
              <a:t>Yieldstreet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383280" y="2926080"/>
            <a:ext cx="5303520" cy="73152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4" name="Text 12"/>
          <p:cNvSpPr/>
          <p:nvPr/>
        </p:nvSpPr>
        <p:spPr>
          <a:xfrm>
            <a:off x="3520440" y="310896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RealYield: Real estate income + transparent NAV on-chain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F29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59669"/>
                </a:solidFill>
              </a:rPr>
              <a:t>Revenue Model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3840480" cy="292608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4" name="Text 2"/>
          <p:cNvSpPr/>
          <p:nvPr/>
        </p:nvSpPr>
        <p:spPr>
          <a:xfrm>
            <a:off x="594360" y="114300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</a:rPr>
              <a:t>AUM Fee: 0.25–0.5%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94360" y="1463040"/>
            <a:ext cx="356616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</a:rPr>
              <a:t>$5M AUM → $12.5–25K/yr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</a:rPr>
              <a:t>$50M AUM → $125–250K/yr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</a:rPr>
              <a:t>$500M AUM → $1.25–2.5M/yr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846320" y="1005840"/>
            <a:ext cx="3840480" cy="292608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7" name="Text 5"/>
          <p:cNvSpPr/>
          <p:nvPr/>
        </p:nvSpPr>
        <p:spPr>
          <a:xfrm>
            <a:off x="4983480" y="114300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</a:rPr>
              <a:t>Trading Spread: 50–100 bps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983480" y="1463040"/>
            <a:ext cx="356616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</a:rPr>
              <a:t>Per token redemption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</a:rPr>
              <a:t>$10M TVL × 2 trades/yr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</a:rPr>
              <a:t>× 75 bps → $150K/yr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F29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59669"/>
                </a:solidFill>
              </a:rPr>
              <a:t>Go-to-Market Strategy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515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6B7280"/>
                </a:solidFill>
              </a:rPr>
              <a:t>Integrate with Fundrise, Harbor, Yieldstreet APIs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15544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6B7280"/>
                </a:solidFill>
              </a:rPr>
              <a:t>White-label RealYield dashboard for sponsors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31520" y="20574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6B7280"/>
                </a:solidFill>
              </a:rPr>
              <a:t>Token listing on Curve, Uniswap by Month 6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31520" y="256032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6B7280"/>
                </a:solidFill>
              </a:rPr>
              <a:t>Reg A+ exemption pathway for public sale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3200400"/>
            <a:ext cx="8229600" cy="13716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3383280"/>
            <a:ext cx="7863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Y1 KPIs: $10–50M TVL | 100–500 token holders | 5+ properties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RealYield™ — DUAL Network</dc:title>
  <dc:subject>PptxGenJS Presentation</dc:subject>
  <dc:creator>RealYield Team</dc:creator>
  <cp:lastModifiedBy>RealYield Team</cp:lastModifiedBy>
  <cp:revision>1</cp:revision>
  <dcterms:created xsi:type="dcterms:W3CDTF">2026-04-01T09:48:54Z</dcterms:created>
  <dcterms:modified xsi:type="dcterms:W3CDTF">2026-04-01T09:48:54Z</dcterms:modified>
</cp:coreProperties>
</file>