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B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60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SubFlow™</a:t>
            </a:r>
            <a:endParaRPr lang="en-US" sz="6000" dirty="0"/>
          </a:p>
        </p:txBody>
      </p:sp>
      <p:sp>
        <p:nvSpPr>
          <p:cNvPr id="3" name="Text 1"/>
          <p:cNvSpPr/>
          <p:nvPr/>
        </p:nvSpPr>
        <p:spPr>
          <a:xfrm>
            <a:off x="457200" y="2468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 SaaS License Optimization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3200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Reclaim 30% of Wasted SaaS Licenses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A1B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Team (Founding)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1280160"/>
            <a:ext cx="91440" cy="320040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37160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CEO: Former VP Operations, Salesforce (10yr SaaS)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CTO: Ex-engineer, Zylo (license optimization)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COO: Ex-BD, enterprise software (100M+ ACV)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1B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Example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640080" y="1645920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Acme Corp (5,000 Salesforce seats, $50/seat/yr = $250K spend)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804672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Problem: 1,500 seats unused (30%) = $75K waste/yr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SubFlow identifies: Usage patterns, underutilization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Solution: Auto-reallocate on departure, 15% seats recovered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Result: $37.5K saved/yr (15% of spend)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Cost: SubFlow at $3/seat = $15K/yr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ROI: 2.5x in Y1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B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5-Year Projections</a:t>
            </a:r>
            <a:endParaRPr lang="en-US" sz="4400" dirty="0"/>
          </a:p>
        </p:txBody>
      </p:sp>
      <p:graphicFrame>
        <p:nvGraphicFramePr>
          <p:cNvPr id="1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0" y="1828800"/>
          <a:ext cx="7315200" cy="1828800"/>
        </p:xfrm>
        <a:graphic>
          <a:graphicData uri="http://schemas.openxmlformats.org/drawingml/2006/table">
            <a:tbl>
              <a:tblPr/>
              <a:tblGrid>
                <a:gridCol w="1219200"/>
                <a:gridCol w="1219200"/>
                <a:gridCol w="1219200"/>
                <a:gridCol w="1219200"/>
                <a:gridCol w="1219200"/>
                <a:gridCol w="12192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Metric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Y1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Y2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Y3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Y4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Y5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ARR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$0.5M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$3M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$12M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$30M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$55M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Customers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35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80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150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250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ACS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$50K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$85K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$150K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$200K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$220K</a:t>
                      </a:r>
                      <a:endParaRPr lang="en-US" sz="12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6B6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891B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A1B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Funding Ask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640080" y="16459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$500K Pre-Seed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640080" y="2194560"/>
            <a:ext cx="80467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of Funds: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Product: 40% ($200K)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Sales: 35% ($175K)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Operations: 15% ($75K)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Reserve: 10% ($50K)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Milestones: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Q2: MVP launch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Q4: 10 enterprise pilots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Y2: $3M ARR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B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Now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1280160"/>
            <a:ext cx="91440" cy="320040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37160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SaaS spending at all-time high ($235B+ annually)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IT cost management top C-suite priority post-slowdown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Vendor-agnostic tools gaining traction (Zylo, Productiv)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Enterprise automation demand accelerating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1B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SubFlow™</a:t>
            </a:r>
            <a:endParaRPr lang="en-US" sz="5600" dirty="0"/>
          </a:p>
        </p:txBody>
      </p:sp>
      <p:sp>
        <p:nvSpPr>
          <p:cNvPr id="3" name="Text 1"/>
          <p:cNvSpPr/>
          <p:nvPr/>
        </p:nvSpPr>
        <p:spPr>
          <a:xfrm>
            <a:off x="457200" y="2743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Reclaim 30% of Wasted SaaS Licenses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38404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Talk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B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1280160"/>
            <a:ext cx="91440" cy="320040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37160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Enterprises waste $45B annually on SaaS licenses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30% of licenses underutilized or unused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Manual reallocation processes are slow &amp; error-prone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License expiration costs when employees leave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IT procurement teams lack real-time usage visibility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1B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Opportunity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640080" y="16459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TAM: $45B enterprise software waste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21945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SaaS Management Market: $7B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754880" y="16459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RTB Opportunity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754880" y="21945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$500M - $1B over 5 years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B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1280160"/>
            <a:ext cx="91440" cy="320040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37160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SubFlow: Automated License Lifecycle Management</a:t>
            </a:r>
            <a:endParaRPr lang="en-US" sz="2000" dirty="0"/>
          </a:p>
          <a:p>
            <a:pPr indent="0" marL="0">
              <a:buNone/>
            </a:pP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Real-time usage tracking &amp; optimization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Intelligent auto-reallocation on employee departure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Integrated with existing SaaS vendors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Seamless IT procurement team workflows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1B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License Lifecycle Management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640080" y="1645920"/>
            <a:ext cx="1005840" cy="1097280"/>
          </a:xfrm>
          <a:prstGeom prst="rect">
            <a:avLst/>
          </a:prstGeom>
          <a:solidFill>
            <a:srgbClr val="06B6D4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201168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Assigned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1691640" y="2194560"/>
            <a:ext cx="457200" cy="0"/>
          </a:xfrm>
          <a:prstGeom prst="line">
            <a:avLst/>
          </a:prstGeom>
          <a:noFill/>
          <a:ln w="254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737360" y="1645920"/>
            <a:ext cx="1005840" cy="1097280"/>
          </a:xfrm>
          <a:prstGeom prst="rect">
            <a:avLst/>
          </a:prstGeom>
          <a:solidFill>
            <a:srgbClr val="0891B2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1737360" y="201168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Active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88920" y="2194560"/>
            <a:ext cx="457200" cy="0"/>
          </a:xfrm>
          <a:prstGeom prst="line">
            <a:avLst/>
          </a:prstGeom>
          <a:noFill/>
          <a:ln w="254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834640" y="1645920"/>
            <a:ext cx="1005840" cy="1097280"/>
          </a:xfrm>
          <a:prstGeom prst="rect">
            <a:avLst/>
          </a:prstGeom>
          <a:solidFill>
            <a:srgbClr val="06B6D4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834640" y="201168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Underutilized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886200" y="2194560"/>
            <a:ext cx="457200" cy="0"/>
          </a:xfrm>
          <a:prstGeom prst="line">
            <a:avLst/>
          </a:prstGeom>
          <a:noFill/>
          <a:ln w="254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931920" y="1645920"/>
            <a:ext cx="1005840" cy="1097280"/>
          </a:xfrm>
          <a:prstGeom prst="rect">
            <a:avLst/>
          </a:prstGeom>
          <a:solidFill>
            <a:srgbClr val="0891B2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931920" y="201168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Reclaimed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983480" y="2194560"/>
            <a:ext cx="457200" cy="0"/>
          </a:xfrm>
          <a:prstGeom prst="line">
            <a:avLst/>
          </a:prstGeom>
          <a:noFill/>
          <a:ln w="254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5029200" y="1645920"/>
            <a:ext cx="1005840" cy="1097280"/>
          </a:xfrm>
          <a:prstGeom prst="rect">
            <a:avLst/>
          </a:prstGeom>
          <a:solidFill>
            <a:srgbClr val="06B6D4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0" y="201168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Reassigned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080760" y="2194560"/>
            <a:ext cx="457200" cy="0"/>
          </a:xfrm>
          <a:prstGeom prst="line">
            <a:avLst/>
          </a:prstGeom>
          <a:noFill/>
          <a:ln w="254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6126480" y="1645920"/>
            <a:ext cx="1005840" cy="1097280"/>
          </a:xfrm>
          <a:prstGeom prst="rect">
            <a:avLst/>
          </a:prstGeom>
          <a:solidFill>
            <a:srgbClr val="0891B2"/>
          </a:solidFill>
          <a:ln w="25400">
            <a:solidFill>
              <a:srgbClr val="FFFF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126480" y="2011680"/>
            <a:ext cx="1005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Expired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B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MVP Scope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1280160"/>
            <a:ext cx="91440" cy="320040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37160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Single enterprise IT team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Single SaaS vendor (e.g., Salesforce)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500 seats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Real-time usage analytics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Auto-reclamation on departure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Dashboard for IT procurement team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1B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Model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640080" y="16459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Per-Seat Pricing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640080" y="21031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$2-5/seat/month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754880" y="16459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6B6D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Enterprise SaaS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754880" y="210312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$10K-50K annual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B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Go-to-Market Strategy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1280160"/>
            <a:ext cx="91440" cy="320040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37160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Primary Buyers: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Enterprise IT procurement teams ($1B+ revenue)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SaaS management platforms (Zylo, Productiv, Torii)</a:t>
            </a:r>
            <a:endParaRPr lang="en-US" sz="2000" dirty="0"/>
          </a:p>
          <a:p>
            <a:pPr indent="0" marL="0">
              <a:buNone/>
            </a:pP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Direct: Land 10 enterprise pilots Y1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Partner: Integrate with SaaS management vendors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1B2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SubFlow Wins</a:t>
            </a:r>
            <a:endParaRPr lang="en-US" sz="4400" dirty="0"/>
          </a:p>
        </p:txBody>
      </p:sp>
      <p:sp>
        <p:nvSpPr>
          <p:cNvPr id="3" name="Shape 1"/>
          <p:cNvSpPr/>
          <p:nvPr/>
        </p:nvSpPr>
        <p:spPr>
          <a:xfrm>
            <a:off x="457200" y="1280160"/>
            <a:ext cx="91440" cy="3200400"/>
          </a:xfrm>
          <a:prstGeom prst="rect">
            <a:avLst/>
          </a:prstGeom>
          <a:solidFill>
            <a:srgbClr val="06B6D4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137160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Only platform combining license + usage + reclamation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Vendor-agnostic license tracking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Enterprise-grade auto-reallocation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Deep IT workflow integration</a:t>
            </a:r>
            <a:endParaRPr lang="en-US" sz="2000" dirty="0"/>
          </a:p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• 30% license savings ROI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SubFlow - SaaS License Optimization</dc:title>
  <dc:subject>PptxGenJS Presentation</dc:subject>
  <dc:creator>SubFlow Team</dc:creator>
  <cp:lastModifiedBy>SubFlow Team</cp:lastModifiedBy>
  <cp:revision>1</cp:revision>
  <dcterms:created xsi:type="dcterms:W3CDTF">2026-04-01T10:41:26Z</dcterms:created>
  <dcterms:modified xsi:type="dcterms:W3CDTF">2026-04-01T10:41:26Z</dcterms:modified>
</cp:coreProperties>
</file>