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1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</c:v>
                </c:pt>
              </c:strCache>
            </c:strRef>
          </c:tx>
          <c:spPr>
            <a:solidFill>
              <a:srgbClr val="10B98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400</c:v>
                </c:pt>
                <c:pt idx="1">
                  <c:v>2.8</c:v>
                </c:pt>
                <c:pt idx="2">
                  <c:v>8.5</c:v>
                </c:pt>
                <c:pt idx="3">
                  <c:v>20</c:v>
                </c:pt>
                <c:pt idx="4">
                  <c:v>45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10B981"/>
                </a:solidFill>
              </a:rPr>
              <a:t>TrialChain™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</a:rPr>
              <a:t>Consent Management &amp; Data Access Audit Trail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F3F4F6"/>
                </a:solidFill>
              </a:rPr>
              <a:t>for Clinical Trials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3840480"/>
            <a:ext cx="8229600" cy="45720"/>
          </a:xfrm>
          <a:prstGeom prst="rect">
            <a:avLst/>
          </a:prstGeom>
          <a:solidFill>
            <a:srgbClr val="10B981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Customer Journey: Week 1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CRO uploads trial + patient list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TrialChain generates consent tokens per patient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Tablets/laptops log data access → immutable events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Patient withdraws consent → token revoked instantly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Auto-audit report: who accessed what, compliance check ✓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Consent State Machine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Consented → Data_Accessible → Revoked → Re_Consented → Trial_Complete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6459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Each state = immutable event on DUAL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Degraded mode: state transitions queued offline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Compliance engine validates each transition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Team &amp; Vision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Founding team: Biotech compliance + blockchain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Advisors: Former FDA regulatory officers, CRO COOs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Board observer: Venture partner from top-tier VC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33832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3F4F6"/>
                </a:solidFill>
              </a:rPr>
              <a:t>Vision: Consent + compliance as a utility layer</a:t>
            </a:r>
            <a:endParaRPr lang="en-US" sz="1600" dirty="0"/>
          </a:p>
          <a:p>
            <a:pPr indent="0" marL="0">
              <a:buNone/>
            </a:pPr>
            <a:r>
              <a:rPr lang="en-US" sz="1600" i="1" dirty="0">
                <a:solidFill>
                  <a:srgbClr val="F3F4F6"/>
                </a:solidFill>
              </a:rPr>
              <a:t>Every trial. Every patient. Immutable proof.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Financial Projections (5-Year)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2296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The Ask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1005840"/>
            <a:ext cx="6858000" cy="164592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188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1B4B"/>
                </a:solidFill>
              </a:rPr>
              <a:t>$500K Pre-Seed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097280" y="16459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1B4B"/>
                </a:solidFill>
              </a:rPr>
              <a:t>18-month runway: MVP + first 10 pilots + regulatory filing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Series A: $3–5M (18 months out)</a:t>
            </a:r>
            <a:endParaRPr lang="en-US" sz="18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Scale to 20+ CROs by Year 3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0B981"/>
                </a:solidFill>
              </a:rPr>
              <a:t>TrialChain: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Making clinical trial consent immutable,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compliance automatic, and patients empowered.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The Problem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Consent management chaos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Manual audit trails = compliance risk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FDA 21 CFR Part 11 violations are expensive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HIPAA/GDPR: Who accessed patient data? When? Why?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Revocation is manual &amp; error-prone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The Solution: TrialChain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Immutable audit trail of all data access events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Tokenized consent versioning (revocable, traceable)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Automated compliance checks (FDA, HIPAA, GDPR)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Who. What. When. Why. Built in.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Single CRO integration → instant visibility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DUAL Network Powered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Mutable State Layer: Consent versions, revocation events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Immutable Audit Bus: Event streams, access logs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Compliance Layer: FDA/HIPAA/GDPR validation, auto-redaction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Degraded Mode: Works offline, syncs on reconnect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90-Day MVP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3F4F6"/>
                </a:solidFill>
              </a:rPr>
              <a:t>Single CRO • Single Phase 2/3 Trial • 50-200 Patients • Single Sponsor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188720"/>
            <a:ext cx="7772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✓ Consent token generation &amp; versioning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✓ Data access event logging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✓ Revocation + re-consent workflows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✓ Basic audit report generation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✓ HIPAA baseline compliance check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Market Opportunity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Clinical Trial Management Market: ~$7B</a:t>
            </a:r>
            <a:endParaRPr lang="en-US" sz="18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Consent/Compliance Layer: ~$2B TAM</a:t>
            </a:r>
            <a:endParaRPr lang="en-US" sz="18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CRO sector growing 7.2% CAGR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</a:rPr>
              <a:t>Target Buyers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27432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CROs: IQVIA, Parexel, Charles River (50K+ trials/yr)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Trial Sponsors: Pharma, biotech firms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Compliance auditors &amp; regulatory consultants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Why Now?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FDA cracking down on Part 11 violations (500+ warning letters)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GDPR fines: $4.5M+ per breach (Schrems II rulings)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Remote trials post-COVID = more decentralized data access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No standardized consent management solution yet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Revenue Model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Per-Patient SaaS: $5–15 per patient per trial</a:t>
            </a:r>
            <a:endParaRPr lang="en-US" sz="1800" dirty="0"/>
          </a:p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</a:rPr>
              <a:t>100 patients × $10 avg = $1K per trial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 </a:t>
            </a:r>
            <a:endParaRPr lang="en-US" sz="1800" dirty="0"/>
          </a:p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Monthly Trial SaaS: $5K–20K per trial</a:t>
            </a:r>
            <a:endParaRPr lang="en-US" sz="1800" dirty="0"/>
          </a:p>
          <a:p>
            <a:pPr indent="0" marL="0">
              <a:buNone/>
            </a:pPr>
            <a:r>
              <a:rPr lang="en-US" sz="1400" dirty="0">
                <a:solidFill>
                  <a:srgbClr val="F3F4F6"/>
                </a:solidFill>
              </a:rPr>
              <a:t>Premium tier: compliance reporting, advanced analytics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</a:rPr>
              <a:t>Why We Win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772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First mutable consent token for trials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Built-in regulatory compliance (not bolt-on)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Event-driven architecture = real-time audit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DUAL-native = no legacy data model baggage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Degraded mode = offline-first (critical for trials)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TrialChain Pitch Deck</dc:title>
  <dc:subject>PptxGenJS Presentation</dc:subject>
  <dc:creator>TrialChain</dc:creator>
  <cp:lastModifiedBy>TrialChain</cp:lastModifiedBy>
  <cp:revision>1</cp:revision>
  <dcterms:created xsi:type="dcterms:W3CDTF">2026-04-01T09:05:32Z</dcterms:created>
  <dcterms:modified xsi:type="dcterms:W3CDTF">2026-04-01T09:05:32Z</dcterms:modified>
</cp:coreProperties>
</file>