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C19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Zone Tokens™</a:t>
            </a:r>
            <a:endParaRPr lang="en-US" sz="5400" dirty="0"/>
          </a:p>
        </p:txBody>
      </p:sp>
      <p:sp>
        <p:nvSpPr>
          <p:cNvPr id="3" name="Text 1"/>
          <p:cNvSpPr/>
          <p:nvPr/>
        </p:nvSpPr>
        <p:spPr>
          <a:xfrm>
            <a:off x="457200" y="23774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Geo-Fenced Micro-Economy Zones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38404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A1A1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DUAL Network | Pre-Seed Pitch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C19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Competitive Moat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68096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Geo-positioning in token architecture (not add-on software)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Network effects: More zones → more merchant adoption → more value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DUAL Logic Layer enables dynamic multipliers post-launch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Real-time event bus unlocks cross-zone loyalty programs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C19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Case: Coachella Festival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68096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40K attendees, 2km venue zone, 30-day distribution</a:t>
            </a:r>
            <a:endParaRPr lang="en-US" sz="1400" dirty="0"/>
          </a:p>
          <a:p>
            <a:pPr indent="0" marL="0">
              <a:buNone/>
            </a:pP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Day 1: 500 attendees receive 100 ZT tokens each (2x power)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Avg spend: $100/attendee → $50K in-zone revenue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DUAL captures: $2.5K transaction fees + $15K zone setup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Merchant loyalty: 15% repeat rate → $7.5K YoY value</a:t>
            </a:r>
            <a:endParaRPr lang="en-US" sz="1400" dirty="0"/>
          </a:p>
          <a:p>
            <a:pPr indent="0" marL="0">
              <a:buNone/>
            </a:pPr>
            <a:endParaRPr lang="en-US" sz="1400" dirty="0"/>
          </a:p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Y1 from single event: $17.5K + recurring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C19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16-Month Roadmap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8229600" cy="822960"/>
          </a:xfrm>
          <a:prstGeom prst="rect">
            <a:avLst/>
          </a:prstGeom>
          <a:solidFill>
            <a:srgbClr val="2A2A2A"/>
          </a:solidFill>
          <a:ln w="12700">
            <a:solidFill>
              <a:srgbClr val="F9731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1234440"/>
            <a:ext cx="1371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Q1-Q2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2103120" y="1234440"/>
            <a:ext cx="6400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MVP single event, QR redemption, 1 zone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57200" y="2148840"/>
            <a:ext cx="8229600" cy="822960"/>
          </a:xfrm>
          <a:prstGeom prst="rect">
            <a:avLst/>
          </a:prstGeom>
          <a:solidFill>
            <a:srgbClr val="2A2A2A"/>
          </a:solidFill>
          <a:ln w="12700">
            <a:solidFill>
              <a:srgbClr val="F9731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2286000"/>
            <a:ext cx="1371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Q2-Q3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2103120" y="2286000"/>
            <a:ext cx="6400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Multi-zone expansion, 5 events, Analytics API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57200" y="3200400"/>
            <a:ext cx="8229600" cy="822960"/>
          </a:xfrm>
          <a:prstGeom prst="rect">
            <a:avLst/>
          </a:prstGeom>
          <a:solidFill>
            <a:srgbClr val="2A2A2A"/>
          </a:solidFill>
          <a:ln w="12700">
            <a:solidFill>
              <a:srgbClr val="F9731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3337560"/>
            <a:ext cx="1371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Q3-Q4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2103120" y="3337560"/>
            <a:ext cx="6400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Dynamic multipliers, Merchant app, Loyalty engine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C19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Ask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1371600" y="1097280"/>
            <a:ext cx="6400800" cy="3200400"/>
          </a:xfrm>
          <a:prstGeom prst="rect">
            <a:avLst/>
          </a:prstGeom>
          <a:solidFill>
            <a:srgbClr val="2A2A2A"/>
          </a:solidFill>
          <a:ln w="38100">
            <a:solidFill>
              <a:srgbClr val="F97316"/>
            </a:solidFill>
            <a:prstDash val="solid"/>
          </a:ln>
          <a:effectLst>
            <a:outerShdw sx="100000" sy="100000" kx="0" ky="0" algn="bl" rotWithShape="0" blurRad="76200" dist="25400" dir="16200000">
              <a:srgbClr val="000000">
                <a:alpha val="15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1371600" y="137160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$500K Pre-Seed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1645920" y="2011680"/>
            <a:ext cx="585216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 &amp; Smart Contract Development: $250K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Go-to-Market &amp; Partnerships: $150K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Operations &amp; Legal: $100K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C19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Traction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68096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Conversations with 3 regional festival platforms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LOI from downtown revitalization program (250K attendees annually)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DUAL proof-of-concept: Geo-token minting in testnet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Advisory from Ticketmaster's innovation lab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C19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Team &amp; Vision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731520" y="105156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Founding Team: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31520" y="146304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Blockchain engineer (10yr Web3)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Former Eventbrite platform lead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Tourism board consultant (8yr)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31520" y="269748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Vision: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3108960"/>
            <a:ext cx="76809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global standard for place-based loyalty and event micro-economies powered by DUAL's native geo-positioning.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C19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Problem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68096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Fragmented event economies lack hyperlocal activation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technology to incentivize spending within specific zones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Tourism boards can't measure or boost local impact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Loyalty rewards lose traction post-event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C19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Zone Tokens™ Solution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731520" y="100584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A1A1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Tokens that activate only within geographic boundaries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31520" y="1554480"/>
            <a:ext cx="76809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2x spending power within zone (30-day expiry)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Auto-suspend outside zone → prevent arbitrage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Loyalty multipliers unlock at participating merchants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Real-time transaction → loyalty event bus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C19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DUAL is Unique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2560320" cy="2926080"/>
          </a:xfrm>
          <a:prstGeom prst="rect">
            <a:avLst/>
          </a:prstGeom>
          <a:solidFill>
            <a:srgbClr val="2A2A2A"/>
          </a:solidFill>
          <a:ln w="25400">
            <a:solidFill>
              <a:srgbClr val="F97316"/>
            </a:solidFill>
            <a:prstDash val="solid"/>
          </a:ln>
          <a:effectLst>
            <a:outerShdw sx="100000" sy="100000" kx="0" ky="0" algn="bl" rotWithShape="0" blurRad="76200" dist="25400" dir="16200000">
              <a:srgbClr val="000000">
                <a:alpha val="15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640080" y="1143000"/>
            <a:ext cx="2194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Native Geo-Positioning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40080" y="1554480"/>
            <a:ext cx="21945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Token architecture with built-in location logic—not bolted on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291840" y="1005840"/>
            <a:ext cx="2560320" cy="2926080"/>
          </a:xfrm>
          <a:prstGeom prst="rect">
            <a:avLst/>
          </a:prstGeom>
          <a:solidFill>
            <a:srgbClr val="2A2A2A"/>
          </a:solidFill>
          <a:ln w="25400">
            <a:solidFill>
              <a:srgbClr val="F97316"/>
            </a:solidFill>
            <a:prstDash val="solid"/>
          </a:ln>
          <a:effectLst>
            <a:outerShdw sx="100000" sy="100000" kx="0" ky="0" algn="bl" rotWithShape="0" blurRad="76200" dist="25400" dir="16200000">
              <a:srgbClr val="000000">
                <a:alpha val="15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3474720" y="1143000"/>
            <a:ext cx="2194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Mutable State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3474720" y="1554480"/>
            <a:ext cx="21945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Adjust spending power, expiry, multipliers post-mint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6126480" y="1005840"/>
            <a:ext cx="2560320" cy="2926080"/>
          </a:xfrm>
          <a:prstGeom prst="rect">
            <a:avLst/>
          </a:prstGeom>
          <a:solidFill>
            <a:srgbClr val="2A2A2A"/>
          </a:solidFill>
          <a:ln w="25400">
            <a:solidFill>
              <a:srgbClr val="F97316"/>
            </a:solidFill>
            <a:prstDash val="solid"/>
          </a:ln>
          <a:effectLst>
            <a:outerShdw sx="100000" sy="100000" kx="0" ky="0" algn="bl" rotWithShape="0" blurRad="76200" dist="25400" dir="16200000">
              <a:srgbClr val="000000">
                <a:alpha val="15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309360" y="1143000"/>
            <a:ext cx="2194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Logic Layer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309360" y="1554480"/>
            <a:ext cx="21945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Event-driven loyalty multipliers tied to merchant categories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C19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Token Lifecycle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731520" y="100584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A1A1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Minted → Activated (in-zone) → Spent → Expired + Suspended (out-of-zone)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1645920" cy="2011680"/>
          </a:xfrm>
          <a:prstGeom prst="rect">
            <a:avLst/>
          </a:prstGeom>
          <a:solidFill>
            <a:srgbClr val="2A2A2A"/>
          </a:solidFill>
          <a:ln w="12700">
            <a:solidFill>
              <a:srgbClr val="F9731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82880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Minted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40080" y="2377440"/>
            <a:ext cx="1463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Pre-dist.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2331720" y="2651760"/>
            <a:ext cx="457200" cy="0"/>
          </a:xfrm>
          <a:prstGeom prst="line">
            <a:avLst/>
          </a:prstGeom>
          <a:noFill/>
          <a:ln w="25400">
            <a:solidFill>
              <a:srgbClr val="F97316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2697480" y="1645920"/>
            <a:ext cx="1645920" cy="2011680"/>
          </a:xfrm>
          <a:prstGeom prst="rect">
            <a:avLst/>
          </a:prstGeom>
          <a:solidFill>
            <a:srgbClr val="2A2A2A"/>
          </a:solidFill>
          <a:ln w="12700">
            <a:solidFill>
              <a:srgbClr val="F9731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697480" y="182880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Activated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2788920" y="2377440"/>
            <a:ext cx="1463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2x power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480560" y="2651760"/>
            <a:ext cx="457200" cy="0"/>
          </a:xfrm>
          <a:prstGeom prst="line">
            <a:avLst/>
          </a:prstGeom>
          <a:noFill/>
          <a:ln w="25400">
            <a:solidFill>
              <a:srgbClr val="F97316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846320" y="1645920"/>
            <a:ext cx="1645920" cy="2011680"/>
          </a:xfrm>
          <a:prstGeom prst="rect">
            <a:avLst/>
          </a:prstGeom>
          <a:solidFill>
            <a:srgbClr val="2A2A2A"/>
          </a:solidFill>
          <a:ln w="12700">
            <a:solidFill>
              <a:srgbClr val="F9731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846320" y="182880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Spent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937760" y="2377440"/>
            <a:ext cx="1463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Consumed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629400" y="2651760"/>
            <a:ext cx="457200" cy="0"/>
          </a:xfrm>
          <a:prstGeom prst="line">
            <a:avLst/>
          </a:prstGeom>
          <a:noFill/>
          <a:ln w="25400">
            <a:solidFill>
              <a:srgbClr val="F97316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6995160" y="1645920"/>
            <a:ext cx="1645920" cy="2011680"/>
          </a:xfrm>
          <a:prstGeom prst="rect">
            <a:avLst/>
          </a:prstGeom>
          <a:solidFill>
            <a:srgbClr val="2A2A2A"/>
          </a:solidFill>
          <a:ln w="12700">
            <a:solidFill>
              <a:srgbClr val="F9731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995160" y="182880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Expired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7086600" y="2377440"/>
            <a:ext cx="1463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Auto-end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C19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MVP Plan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8229600" cy="3474720"/>
          </a:xfrm>
          <a:prstGeom prst="rect">
            <a:avLst/>
          </a:prstGeom>
          <a:solidFill>
            <a:srgbClr val="2A2A2A"/>
          </a:solidFill>
          <a:ln w="25400">
            <a:solidFill>
              <a:srgbClr val="F9731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234440"/>
            <a:ext cx="768096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Single Festival/Event: 500 attendees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Single Zone: 2km radius around venue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Cashless Payment Only: QR code redemption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Partner Merchants: 10-15 local businesses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Metrics: Spend velocity, zone activation rate, merchant uptake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C19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Addressable Market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3931920" cy="3474720"/>
          </a:xfrm>
          <a:prstGeom prst="rect">
            <a:avLst/>
          </a:prstGeom>
          <a:solidFill>
            <a:srgbClr val="2A2A2A"/>
          </a:solidFill>
          <a:ln w="25400">
            <a:solidFill>
              <a:srgbClr val="F9731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1188720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Event Economy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640080" y="1645920"/>
            <a:ext cx="35661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$1.1T global event economy—52% of attendee spend in-venue zones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754880" y="1005840"/>
            <a:ext cx="3931920" cy="3474720"/>
          </a:xfrm>
          <a:prstGeom prst="rect">
            <a:avLst/>
          </a:prstGeom>
          <a:solidFill>
            <a:srgbClr val="2A2A2A"/>
          </a:solidFill>
          <a:ln w="25400">
            <a:solidFill>
              <a:srgbClr val="F9731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937760" y="1188720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Loyalty &amp; Local Currency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937760" y="1645920"/>
            <a:ext cx="35661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$20B annual spend on hyperlocal loyalty—fragmented, non-interoperable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C19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Streams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3931920" cy="3474720"/>
          </a:xfrm>
          <a:prstGeom prst="rect">
            <a:avLst/>
          </a:prstGeom>
          <a:solidFill>
            <a:srgbClr val="2A2A2A"/>
          </a:solidFill>
          <a:ln w="25400">
            <a:solidFill>
              <a:srgbClr val="F9731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1188720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Transaction Fees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640080" y="1645920"/>
            <a:ext cx="35661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2-5% on all in-zone spend. $500 event with $50K spend = $1-2.5K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754880" y="1005840"/>
            <a:ext cx="3931920" cy="3474720"/>
          </a:xfrm>
          <a:prstGeom prst="rect">
            <a:avLst/>
          </a:prstGeom>
          <a:solidFill>
            <a:srgbClr val="2A2A2A"/>
          </a:solidFill>
          <a:ln w="25400">
            <a:solidFill>
              <a:srgbClr val="F9731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937760" y="1188720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Zone Setup SaaS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937760" y="1645920"/>
            <a:ext cx="35661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$5K-50K per event based on scale. Includes merchant onboarding &amp; analytics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C19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Target Buyers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68096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Event Organizers: Music festivals, conferences, expos</a:t>
            </a:r>
            <a:endParaRPr lang="en-US" sz="1700" dirty="0"/>
          </a:p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Tourism Boards: City visitor economy acceleration</a:t>
            </a:r>
            <a:endParaRPr lang="en-US" sz="1700" dirty="0"/>
          </a:p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Economic Dev. Offices: Hyperlocal stimulus programs</a:t>
            </a:r>
            <a:endParaRPr lang="en-US" sz="1700" dirty="0"/>
          </a:p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Festival Platforms: Ticketmaster, Eventbrite, AXS</a:t>
            </a:r>
            <a:endParaRPr lang="en-US" sz="1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Zone Tokens™ - Geo-Fenced Micro-Economy</dc:title>
  <dc:subject>PptxGenJS Presentation</dc:subject>
  <dc:creator>DUAL Network</dc:creator>
  <cp:lastModifiedBy>DUAL Network</cp:lastModifiedBy>
  <cp:revision>1</cp:revision>
  <dcterms:created xsi:type="dcterms:W3CDTF">2026-04-01T09:32:29Z</dcterms:created>
  <dcterms:modified xsi:type="dcterms:W3CDTF">2026-04-01T09:32:29Z</dcterms:modified>
</cp:coreProperties>
</file>